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75" r:id="rId7"/>
    <p:sldId id="261" r:id="rId8"/>
    <p:sldId id="262" r:id="rId9"/>
    <p:sldId id="263" r:id="rId10"/>
    <p:sldId id="264" r:id="rId11"/>
    <p:sldId id="265" r:id="rId12"/>
    <p:sldId id="266" r:id="rId13"/>
    <p:sldId id="267" r:id="rId14"/>
    <p:sldId id="268" r:id="rId15"/>
    <p:sldId id="273" r:id="rId16"/>
    <p:sldId id="269" r:id="rId17"/>
    <p:sldId id="270" r:id="rId18"/>
    <p:sldId id="271" r:id="rId19"/>
    <p:sldId id="272"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8" d="100"/>
          <a:sy n="108" d="100"/>
        </p:scale>
        <p:origin x="65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8572F2-63F1-48D4-84FA-9644F2150434}" type="datetimeFigureOut">
              <a:rPr lang="en-US" smtClean="0"/>
              <a:t>4/30/2024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77153-850D-4353-A76B-9E90EFCEB6A0}" type="slidenum">
              <a:rPr lang="en-US" smtClean="0"/>
              <a:t>‹#›</a:t>
            </a:fld>
            <a:endParaRPr lang="en-US"/>
          </a:p>
        </p:txBody>
      </p:sp>
    </p:spTree>
    <p:extLst>
      <p:ext uri="{BB962C8B-B14F-4D97-AF65-F5344CB8AC3E}">
        <p14:creationId xmlns:p14="http://schemas.microsoft.com/office/powerpoint/2010/main" val="23498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C77153-850D-4353-A76B-9E90EFCEB6A0}" type="slidenum">
              <a:rPr lang="en-US" smtClean="0"/>
              <a:t>4</a:t>
            </a:fld>
            <a:endParaRPr lang="en-US"/>
          </a:p>
        </p:txBody>
      </p:sp>
    </p:spTree>
    <p:extLst>
      <p:ext uri="{BB962C8B-B14F-4D97-AF65-F5344CB8AC3E}">
        <p14:creationId xmlns:p14="http://schemas.microsoft.com/office/powerpoint/2010/main" val="4285355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C77153-850D-4353-A76B-9E90EFCEB6A0}" type="slidenum">
              <a:rPr lang="en-US" smtClean="0"/>
              <a:t>5</a:t>
            </a:fld>
            <a:endParaRPr lang="en-US"/>
          </a:p>
        </p:txBody>
      </p:sp>
    </p:spTree>
    <p:extLst>
      <p:ext uri="{BB962C8B-B14F-4D97-AF65-F5344CB8AC3E}">
        <p14:creationId xmlns:p14="http://schemas.microsoft.com/office/powerpoint/2010/main" val="1426306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C77153-850D-4353-A76B-9E90EFCEB6A0}" type="slidenum">
              <a:rPr lang="en-US" smtClean="0"/>
              <a:t>7</a:t>
            </a:fld>
            <a:endParaRPr lang="en-US"/>
          </a:p>
        </p:txBody>
      </p:sp>
    </p:spTree>
    <p:extLst>
      <p:ext uri="{BB962C8B-B14F-4D97-AF65-F5344CB8AC3E}">
        <p14:creationId xmlns:p14="http://schemas.microsoft.com/office/powerpoint/2010/main" val="3110609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C77153-850D-4353-A76B-9E90EFCEB6A0}" type="slidenum">
              <a:rPr lang="en-US" smtClean="0"/>
              <a:t>10</a:t>
            </a:fld>
            <a:endParaRPr lang="en-US"/>
          </a:p>
        </p:txBody>
      </p:sp>
    </p:spTree>
    <p:extLst>
      <p:ext uri="{BB962C8B-B14F-4D97-AF65-F5344CB8AC3E}">
        <p14:creationId xmlns:p14="http://schemas.microsoft.com/office/powerpoint/2010/main" val="3712963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C77153-850D-4353-A76B-9E90EFCEB6A0}" type="slidenum">
              <a:rPr lang="en-US" smtClean="0"/>
              <a:t>20</a:t>
            </a:fld>
            <a:endParaRPr lang="en-US"/>
          </a:p>
        </p:txBody>
      </p:sp>
    </p:spTree>
    <p:extLst>
      <p:ext uri="{BB962C8B-B14F-4D97-AF65-F5344CB8AC3E}">
        <p14:creationId xmlns:p14="http://schemas.microsoft.com/office/powerpoint/2010/main" val="1052741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ACCC-BD17-EF57-DFEB-1DD7F7F2D4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DFC07-0030-2AF6-0D4E-3C53227C13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B80400-B5EF-AA2C-31A6-5E4A439CDF7C}"/>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5" name="Footer Placeholder 4">
            <a:extLst>
              <a:ext uri="{FF2B5EF4-FFF2-40B4-BE49-F238E27FC236}">
                <a16:creationId xmlns:a16="http://schemas.microsoft.com/office/drawing/2014/main" id="{DCCBF46E-E723-95B3-71F7-CF9977C2B8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604B6A-C0C8-095E-1147-F523D3B4FE03}"/>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2803487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14906-9E76-9165-327B-BBA80EC45B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498144-B2D9-3EC9-6B8F-AD75A6B41C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2A42AE-D9D2-175E-A714-5B42A5676373}"/>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5" name="Footer Placeholder 4">
            <a:extLst>
              <a:ext uri="{FF2B5EF4-FFF2-40B4-BE49-F238E27FC236}">
                <a16:creationId xmlns:a16="http://schemas.microsoft.com/office/drawing/2014/main" id="{FB7A9E28-C592-A54A-2CC7-3D500B5515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2A4947-3556-E7DA-3E53-9BAF9DF0693B}"/>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3009103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66C3E-91E9-3C14-EC1B-D8355539FC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5A9864-0CE4-ACF4-AC4F-B68E4A12E7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3161C3-B626-A4C7-D6E7-1D994EA7E2D3}"/>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5" name="Footer Placeholder 4">
            <a:extLst>
              <a:ext uri="{FF2B5EF4-FFF2-40B4-BE49-F238E27FC236}">
                <a16:creationId xmlns:a16="http://schemas.microsoft.com/office/drawing/2014/main" id="{0D22CCDA-CB38-703E-5AD0-826FEF4A6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262C08-6EF8-E666-B008-2484C1C7A7E8}"/>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3462426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F094C-3BA9-330F-6526-3161A79DED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4C2E5C-1CC7-44DA-BC02-DC58023E1A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21E651-F8CA-5445-2502-15624F7B32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488B58-67BA-8BCE-8C05-A8BBD78A9686}"/>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6" name="Footer Placeholder 5">
            <a:extLst>
              <a:ext uri="{FF2B5EF4-FFF2-40B4-BE49-F238E27FC236}">
                <a16:creationId xmlns:a16="http://schemas.microsoft.com/office/drawing/2014/main" id="{40AC48FC-4786-0119-55EC-EECDE03195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68D2F-0A26-3A33-F24F-EF5D397FE9E9}"/>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3089520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FF63-8DD5-3043-E457-54320F00FA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F3DA6-EF74-8991-281E-5428691453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0ED407-8E2E-A472-87C7-1928259EA3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80946E-938E-6576-85E7-E71B1BD308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25BE87-3A2B-F5FA-5C6C-DC3A4457C6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A346F5-6A95-5E20-DBD6-85D3423EFB74}"/>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8" name="Footer Placeholder 7">
            <a:extLst>
              <a:ext uri="{FF2B5EF4-FFF2-40B4-BE49-F238E27FC236}">
                <a16:creationId xmlns:a16="http://schemas.microsoft.com/office/drawing/2014/main" id="{B7A4175D-5460-7616-92C4-1097E46756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E2DF3B-DC73-2937-DD60-8C14E782ADEA}"/>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3540806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AA154-AC2E-02EF-E30C-2D8CA2CEAF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819885-476C-F036-3E09-6E0D234122D1}"/>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4" name="Footer Placeholder 3">
            <a:extLst>
              <a:ext uri="{FF2B5EF4-FFF2-40B4-BE49-F238E27FC236}">
                <a16:creationId xmlns:a16="http://schemas.microsoft.com/office/drawing/2014/main" id="{BD1D7312-271C-556D-9D60-8B3B6E5980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7184AE-736B-4DB1-79F6-54B2B6EF9D1B}"/>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1303215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3A322C-AF57-65DC-A857-7811681C76D9}"/>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3" name="Footer Placeholder 2">
            <a:extLst>
              <a:ext uri="{FF2B5EF4-FFF2-40B4-BE49-F238E27FC236}">
                <a16:creationId xmlns:a16="http://schemas.microsoft.com/office/drawing/2014/main" id="{7C7E6DF7-699B-CA81-85D9-410DB2911B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558DF5-2EF6-03DC-9CC2-09748A111CF6}"/>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143795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3F1B3-D5B8-185A-1393-780AA69E6D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D5A87E-E90C-5069-F66C-DF7ED972F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50D3F5-59F9-6937-6B80-6B9E11FBD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2D4CEB-250E-C036-E6E1-61B2CBAB3C89}"/>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6" name="Footer Placeholder 5">
            <a:extLst>
              <a:ext uri="{FF2B5EF4-FFF2-40B4-BE49-F238E27FC236}">
                <a16:creationId xmlns:a16="http://schemas.microsoft.com/office/drawing/2014/main" id="{AFA4161A-39F7-3314-5EBD-D4492AC08F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C6B596-02AA-BC7A-49D2-92EE54304C9B}"/>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3853628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EB05E-122D-B586-1868-89F6FF7580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324D54-071C-669D-9DD8-5768FB63A8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178022-AC6B-F790-3B55-AA79F9C57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670C2D-1856-FFCE-5D44-EF03ADD54A3E}"/>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6" name="Footer Placeholder 5">
            <a:extLst>
              <a:ext uri="{FF2B5EF4-FFF2-40B4-BE49-F238E27FC236}">
                <a16:creationId xmlns:a16="http://schemas.microsoft.com/office/drawing/2014/main" id="{95524E4F-1BF5-1499-BFCD-B07AC6ABF0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E63F21-3E04-2D54-FB20-A9D5AD31BD0F}"/>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2816478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23D3E-7AE2-D79C-D3DD-83ADE77884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475A06-AA07-C62C-046C-8A7E0F5343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0F5AFE-F4B1-424B-F746-6288A079A9C4}"/>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5" name="Footer Placeholder 4">
            <a:extLst>
              <a:ext uri="{FF2B5EF4-FFF2-40B4-BE49-F238E27FC236}">
                <a16:creationId xmlns:a16="http://schemas.microsoft.com/office/drawing/2014/main" id="{E3BB8DF9-794E-220C-D7B2-54DD9C4322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B9AFB-35A0-3BD9-575C-E5FA1A0E78F2}"/>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3881530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734F71-634B-0123-9AD9-6721895AEB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2A9296-FD54-CB45-149A-AE9442F4D6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D4A9D-6402-EF14-1FDF-75AA939BC196}"/>
              </a:ext>
            </a:extLst>
          </p:cNvPr>
          <p:cNvSpPr>
            <a:spLocks noGrp="1"/>
          </p:cNvSpPr>
          <p:nvPr>
            <p:ph type="dt" sz="half" idx="10"/>
          </p:nvPr>
        </p:nvSpPr>
        <p:spPr/>
        <p:txBody>
          <a:bodyPr/>
          <a:lstStyle/>
          <a:p>
            <a:fld id="{E4DB5240-71F7-46BC-864E-DF81AFC798B0}" type="datetimeFigureOut">
              <a:rPr lang="en-US" smtClean="0"/>
              <a:t>4/30/2024</a:t>
            </a:fld>
            <a:endParaRPr lang="en-US"/>
          </a:p>
        </p:txBody>
      </p:sp>
      <p:sp>
        <p:nvSpPr>
          <p:cNvPr id="5" name="Footer Placeholder 4">
            <a:extLst>
              <a:ext uri="{FF2B5EF4-FFF2-40B4-BE49-F238E27FC236}">
                <a16:creationId xmlns:a16="http://schemas.microsoft.com/office/drawing/2014/main" id="{4CF493D7-E793-84EE-52E7-C3DDC2F482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3A14D6-09F5-3932-92C9-6D0C2A2C23E5}"/>
              </a:ext>
            </a:extLst>
          </p:cNvPr>
          <p:cNvSpPr>
            <a:spLocks noGrp="1"/>
          </p:cNvSpPr>
          <p:nvPr>
            <p:ph type="sldNum" sz="quarter" idx="12"/>
          </p:nvPr>
        </p:nvSpPr>
        <p:spPr/>
        <p:txBody>
          <a:bodyPr/>
          <a:lstStyle/>
          <a:p>
            <a:fld id="{1A1A2BD3-9126-427B-8D3F-2ADB88318C73}" type="slidenum">
              <a:rPr lang="en-US" smtClean="0"/>
              <a:t>‹#›</a:t>
            </a:fld>
            <a:endParaRPr lang="en-US"/>
          </a:p>
        </p:txBody>
      </p:sp>
    </p:spTree>
    <p:extLst>
      <p:ext uri="{BB962C8B-B14F-4D97-AF65-F5344CB8AC3E}">
        <p14:creationId xmlns:p14="http://schemas.microsoft.com/office/powerpoint/2010/main" val="1882504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2283A4-D2B4-1F6A-06D9-6138776E4A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9B0135-1A67-31F5-CE4C-DD0E509CBD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A9222E-0FB6-0D7D-9F20-128956C1FF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DB5240-71F7-46BC-864E-DF81AFC798B0}" type="datetimeFigureOut">
              <a:rPr lang="en-US" smtClean="0"/>
              <a:t>4/30/2024</a:t>
            </a:fld>
            <a:endParaRPr lang="en-US"/>
          </a:p>
        </p:txBody>
      </p:sp>
      <p:sp>
        <p:nvSpPr>
          <p:cNvPr id="5" name="Footer Placeholder 4">
            <a:extLst>
              <a:ext uri="{FF2B5EF4-FFF2-40B4-BE49-F238E27FC236}">
                <a16:creationId xmlns:a16="http://schemas.microsoft.com/office/drawing/2014/main" id="{D021E09A-C324-A63B-1D6A-CC4F0E824C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8F20EC9-ADAE-B819-1FA3-8217B781CB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1A2BD3-9126-427B-8D3F-2ADB88318C73}" type="slidenum">
              <a:rPr lang="en-US" smtClean="0"/>
              <a:t>‹#›</a:t>
            </a:fld>
            <a:endParaRPr lang="en-US"/>
          </a:p>
        </p:txBody>
      </p:sp>
    </p:spTree>
    <p:extLst>
      <p:ext uri="{BB962C8B-B14F-4D97-AF65-F5344CB8AC3E}">
        <p14:creationId xmlns:p14="http://schemas.microsoft.com/office/powerpoint/2010/main" val="3790060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ebp"/><Relationship Id="rId1" Type="http://schemas.openxmlformats.org/officeDocument/2006/relationships/slideLayout" Target="../slideLayouts/slideLayout1.xml"/><Relationship Id="rId4" Type="http://schemas.openxmlformats.org/officeDocument/2006/relationships/hyperlink" Target="https://freepngimg.com/png/20638-deadpool-hd"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s://www.wallpaperflare.com/sam-worthington-london-premiere-wallpaper-uftpz" TargetMode="External"/><Relationship Id="rId7" Type="http://schemas.openxmlformats.org/officeDocument/2006/relationships/hyperlink" Target="https://fabulo.blogspot.com/2011/05/nouveaux-mondes.html" TargetMode="Externa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hyperlink" Target="https://dropseaofulaula.blogspot.com/2010/01/avatar.html" TargetMode="External"/><Relationship Id="rId10" Type="http://schemas.openxmlformats.org/officeDocument/2006/relationships/hyperlink" Target="https://www.wallpaperflare.com/search?wallpaper=plus+sign" TargetMode="External"/><Relationship Id="rId4" Type="http://schemas.openxmlformats.org/officeDocument/2006/relationships/image" Target="../media/image4.jp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s://ieslapinedabatxillerat.blogspot.com/2010/05/avatar-is-science-fiction-epic-film.html" TargetMode="External"/><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hyperlink" Target="https://www.wallpaperflare.com/search?wallpaper=plus+sign" TargetMode="Externa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9.jpeg"/><Relationship Id="rId7" Type="http://schemas.openxmlformats.org/officeDocument/2006/relationships/image" Target="../media/image12.jpg"/><Relationship Id="rId12" Type="http://schemas.openxmlformats.org/officeDocument/2006/relationships/hyperlink" Target="https://www.wallpaperflare.com/search?wallpaper=plus+sig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g"/><Relationship Id="rId11" Type="http://schemas.openxmlformats.org/officeDocument/2006/relationships/image" Target="../media/image7.jpg"/><Relationship Id="rId5" Type="http://schemas.openxmlformats.org/officeDocument/2006/relationships/image" Target="../media/image10.jpg"/><Relationship Id="rId10" Type="http://schemas.openxmlformats.org/officeDocument/2006/relationships/image" Target="../media/image14.jpg"/><Relationship Id="rId4" Type="http://schemas.openxmlformats.org/officeDocument/2006/relationships/hyperlink" Target="https://www.publicdomainpictures.net/en/view-image.php?image=161874&amp;picture=fire-flame-fire" TargetMode="External"/><Relationship Id="rId9" Type="http://schemas.openxmlformats.org/officeDocument/2006/relationships/hyperlink" Target="https://www.publicdomainpictures.net/en/view-image.php?image=294612&amp;picture=big-fire"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png"/><Relationship Id="rId7" Type="http://schemas.openxmlformats.org/officeDocument/2006/relationships/hyperlink" Target="https://accionycine.blogspot.com/2012/10/felicidades-sigourney-weaver.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hyperlink" Target="https://www.wallpaperflare.com/search?wallpaper=plus+sign" TargetMode="External"/><Relationship Id="rId5" Type="http://schemas.openxmlformats.org/officeDocument/2006/relationships/hyperlink" Target="https://www.flickr.com/photos/15654014@N00/14536084718/" TargetMode="External"/><Relationship Id="rId10" Type="http://schemas.openxmlformats.org/officeDocument/2006/relationships/image" Target="../media/image7.jpg"/><Relationship Id="rId4" Type="http://schemas.openxmlformats.org/officeDocument/2006/relationships/image" Target="../media/image16.jpeg"/><Relationship Id="rId9" Type="http://schemas.openxmlformats.org/officeDocument/2006/relationships/hyperlink" Target="http://www.flickr.com/photos/evarinaldiphotography/8652148708/"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hyperlink" Target="https://antoniogenna.com/2015/03/09/tv-usa-gazette-494-date-per-le-serie-netflix-nbc-e-syfy-zachary-quinto-in-hannibal-chris-chalk-in-gotham-bill-murray-in-angie-tribeca-casting-pilot-una-serie-limitata-da-the-expendables/" TargetMode="External"/><Relationship Id="rId7" Type="http://schemas.openxmlformats.org/officeDocument/2006/relationships/hyperlink" Target="https://www.flickr.com/photos/72616463@N00/3092093051/in/album-72157610910636952/" TargetMode="External"/><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hyperlink" Target="https://www.wallpaperflare.com/search?wallpaper=plus+sign" TargetMode="External"/><Relationship Id="rId5" Type="http://schemas.openxmlformats.org/officeDocument/2006/relationships/hyperlink" Target="http://blogs.ua.es/bibliotecauniversitaria/2015/05/19/the-lady/" TargetMode="External"/><Relationship Id="rId10" Type="http://schemas.openxmlformats.org/officeDocument/2006/relationships/image" Target="../media/image7.jpg"/><Relationship Id="rId4" Type="http://schemas.openxmlformats.org/officeDocument/2006/relationships/image" Target="../media/image20.jpg"/><Relationship Id="rId9" Type="http://schemas.openxmlformats.org/officeDocument/2006/relationships/hyperlink" Target="https://en.wikipedia.org/wiki/Stephen_La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wallpaperflare.com/search?wallpaper=plus+sig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hyperlink" Target="https://farefilm.it/produzioni-e-set/james-cameron-s-story-science-fiction-la-nuova-serie-amc-sulla-storia-della-fantascienza-8925" TargetMode="Externa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bhautikjoshi/4202761118/"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hyperlink" Target="https://www.wallpaperflare.com/search?wallpaper=plus+sign" TargetMode="Externa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8" Type="http://schemas.openxmlformats.org/officeDocument/2006/relationships/hyperlink" Target="https://universodecienciaficcion.blogspot.com/2020/02/2009-avatar-james-cameron-1.html" TargetMode="External"/><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hyperlink" Target="https://bauldelcastillo.blogspot.com/2015/05/avatar-de-james-cameron.html" TargetMode="External"/><Relationship Id="rId11" Type="http://schemas.openxmlformats.org/officeDocument/2006/relationships/hyperlink" Target="https://www.wallpaperflare.com/search?wallpaper=plus+sign" TargetMode="External"/><Relationship Id="rId5" Type="http://schemas.openxmlformats.org/officeDocument/2006/relationships/image" Target="../media/image26.jpeg"/><Relationship Id="rId10" Type="http://schemas.openxmlformats.org/officeDocument/2006/relationships/image" Target="../media/image7.jpg"/><Relationship Id="rId4" Type="http://schemas.openxmlformats.org/officeDocument/2006/relationships/hyperlink" Target="https://www.wallpaperflare.com/finding-nemo-underwater-fish-clown-fish-blue-hd-movies-wallpaper-mpmwu/download/5120x2880" TargetMode="External"/><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wallpaperflare.com/search?wallpaper=plus+sign"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hyperlink" Target="https://www.wallpaperflare.com/search?wallpaper=plus+sig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hyperlink" Target="https://www.wallpaperflare.com/search?wallpaper=plus+sign" TargetMode="Externa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hyperlink" Target="https://pixnio.com/media/ash-campfire-fire-fireplace-firewood" TargetMode="External"/><Relationship Id="rId7" Type="http://schemas.openxmlformats.org/officeDocument/2006/relationships/hyperlink" Target="https://www.wallpaperflare.com/search?wallpaper=plus+sign" TargetMode="External"/><Relationship Id="rId2"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hyperlink" Target="https://www.pikist.com/search?q=explosion" TargetMode="External"/><Relationship Id="rId7" Type="http://schemas.openxmlformats.org/officeDocument/2006/relationships/hyperlink" Target="https://www.wallpaperflare.com/search?wallpaper=plus+sign" TargetMode="External"/><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www.wallpaperflare.com/search?wallpaper=plus+sign" TargetMode="External"/><Relationship Id="rId5" Type="http://schemas.openxmlformats.org/officeDocument/2006/relationships/image" Target="../media/image7.jp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hyperlink" Target="https://www.wallpaperflare.com/search?wallpaper=plus+sig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hyperlink" Target="https://www.wallpaperflare.com/search?wallpaper=plus+sig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hyperlink" Target="https://www.wallpaperflare.com/search?wallpaper=plus+sign"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marketmovers.it/2020/11/calendario-2025-da-stampare-unico-foglio.html" TargetMode="External"/><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hyperlink" Target="https://www.wallpaperflare.com/search?wallpaper=plus+sign" TargetMode="External"/><Relationship Id="rId5" Type="http://schemas.openxmlformats.org/officeDocument/2006/relationships/image" Target="../media/image7.jpg"/><Relationship Id="rId4" Type="http://schemas.openxmlformats.org/officeDocument/2006/relationships/hyperlink" Target="https://creativecommons.org/licenses/by-nc/3.0/"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46.jpeg"/><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wallpaperflare.com/search?wallpaper=deadpool&amp;page=2" TargetMode="External"/><Relationship Id="rId5" Type="http://schemas.openxmlformats.org/officeDocument/2006/relationships/image" Target="../media/image47.jpeg"/><Relationship Id="rId4" Type="http://schemas.openxmlformats.org/officeDocument/2006/relationships/hyperlink" Target="https://farefilm.it/persone/james-cameron-i-film-che-avrebbe-voluto-fare-ma-che-poi-sono-spariti-nel-dimenticatoio-2541" TargetMode="External"/><Relationship Id="rId9" Type="http://schemas.openxmlformats.org/officeDocument/2006/relationships/hyperlink" Target="https://www.wallpaperflare.com/search?wallpaper=plus+s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climbing a rock with a large jellyfish&#10;&#10;Description automatically generated">
            <a:extLst>
              <a:ext uri="{FF2B5EF4-FFF2-40B4-BE49-F238E27FC236}">
                <a16:creationId xmlns:a16="http://schemas.microsoft.com/office/drawing/2014/main" id="{14114B86-4AED-6F6A-E680-7560A454243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48" y="0"/>
            <a:ext cx="12191999" cy="6857990"/>
          </a:xfrm>
          <a:prstGeom prst="rect">
            <a:avLst/>
          </a:prstGeom>
        </p:spPr>
      </p:pic>
      <p:sp>
        <p:nvSpPr>
          <p:cNvPr id="16" name="Rectangle 1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56218-3C88-ADB3-7E88-C1265C2E5A1B}"/>
              </a:ext>
            </a:extLst>
          </p:cNvPr>
          <p:cNvSpPr>
            <a:spLocks noGrp="1"/>
          </p:cNvSpPr>
          <p:nvPr>
            <p:ph type="ctrTitle"/>
          </p:nvPr>
        </p:nvSpPr>
        <p:spPr>
          <a:xfrm>
            <a:off x="1063752" y="-2299396"/>
            <a:ext cx="10058400" cy="3574778"/>
          </a:xfrm>
          <a:effectLst>
            <a:outerShdw blurRad="50800" dist="38100" dir="2700000" algn="tl" rotWithShape="0">
              <a:prstClr val="black">
                <a:alpha val="40000"/>
              </a:prstClr>
            </a:outerShdw>
          </a:effectLst>
        </p:spPr>
        <p:txBody>
          <a:bodyPr>
            <a:normAutofit/>
          </a:bodyPr>
          <a:lstStyle/>
          <a:p>
            <a:r>
              <a:rPr lang="en-US" sz="8800" dirty="0">
                <a:solidFill>
                  <a:srgbClr val="FFFFFF"/>
                </a:solidFill>
                <a:latin typeface="Algerian" panose="04020705040A02060702" pitchFamily="82" charset="0"/>
              </a:rPr>
              <a:t>AVATAR 3</a:t>
            </a:r>
          </a:p>
        </p:txBody>
      </p:sp>
      <p:sp>
        <p:nvSpPr>
          <p:cNvPr id="3" name="Subtitle 2">
            <a:extLst>
              <a:ext uri="{FF2B5EF4-FFF2-40B4-BE49-F238E27FC236}">
                <a16:creationId xmlns:a16="http://schemas.microsoft.com/office/drawing/2014/main" id="{0B8304C9-1F79-81E0-D9C7-8309FA12281D}"/>
              </a:ext>
            </a:extLst>
          </p:cNvPr>
          <p:cNvSpPr>
            <a:spLocks noGrp="1"/>
          </p:cNvSpPr>
          <p:nvPr>
            <p:ph type="subTitle" idx="1"/>
          </p:nvPr>
        </p:nvSpPr>
        <p:spPr>
          <a:xfrm>
            <a:off x="-50160" y="1103839"/>
            <a:ext cx="6690657" cy="2035877"/>
          </a:xfrm>
          <a:effectLst>
            <a:outerShdw blurRad="50800" dist="38100" dir="2700000" algn="tl" rotWithShape="0">
              <a:prstClr val="black">
                <a:alpha val="40000"/>
              </a:prstClr>
            </a:outerShdw>
          </a:effectLst>
        </p:spPr>
        <p:txBody>
          <a:bodyPr>
            <a:normAutofit/>
          </a:bodyPr>
          <a:lstStyle/>
          <a:p>
            <a:pPr algn="l"/>
            <a:r>
              <a:rPr lang="en-US" sz="1800" b="1" dirty="0">
                <a:solidFill>
                  <a:schemeClr val="accent5">
                    <a:lumMod val="40000"/>
                    <a:lumOff val="60000"/>
                  </a:schemeClr>
                </a:solidFill>
                <a:effectLst>
                  <a:outerShdw blurRad="38100" dist="38100" dir="2700000" algn="tl">
                    <a:srgbClr val="000000">
                      <a:alpha val="43137"/>
                    </a:srgbClr>
                  </a:outerShdw>
                </a:effectLst>
              </a:rPr>
              <a:t>Format: Movie</a:t>
            </a:r>
          </a:p>
          <a:p>
            <a:pPr algn="l"/>
            <a:r>
              <a:rPr lang="en-US" sz="1800" b="1" dirty="0">
                <a:solidFill>
                  <a:schemeClr val="accent5">
                    <a:lumMod val="40000"/>
                    <a:lumOff val="60000"/>
                  </a:schemeClr>
                </a:solidFill>
                <a:effectLst>
                  <a:outerShdw blurRad="38100" dist="38100" dir="2700000" algn="tl">
                    <a:srgbClr val="000000">
                      <a:alpha val="43137"/>
                    </a:srgbClr>
                  </a:outerShdw>
                </a:effectLst>
              </a:rPr>
              <a:t>Key Talent: Sam Worthington, </a:t>
            </a:r>
          </a:p>
          <a:p>
            <a:pPr algn="l"/>
            <a:r>
              <a:rPr lang="en-US" sz="1800" b="1" dirty="0">
                <a:solidFill>
                  <a:schemeClr val="accent5">
                    <a:lumMod val="40000"/>
                    <a:lumOff val="60000"/>
                  </a:schemeClr>
                </a:solidFill>
                <a:effectLst>
                  <a:outerShdw blurRad="38100" dist="38100" dir="2700000" algn="tl">
                    <a:srgbClr val="000000">
                      <a:alpha val="43137"/>
                    </a:srgbClr>
                  </a:outerShdw>
                </a:effectLst>
              </a:rPr>
              <a:t>Zoe Saldana, Sigourney Weaver</a:t>
            </a:r>
          </a:p>
          <a:p>
            <a:pPr algn="l"/>
            <a:r>
              <a:rPr lang="en-US" sz="1800" b="1" dirty="0">
                <a:solidFill>
                  <a:schemeClr val="accent5">
                    <a:lumMod val="40000"/>
                    <a:lumOff val="60000"/>
                  </a:schemeClr>
                </a:solidFill>
                <a:effectLst>
                  <a:outerShdw blurRad="38100" dist="38100" dir="2700000" algn="tl">
                    <a:srgbClr val="000000">
                      <a:alpha val="43137"/>
                    </a:srgbClr>
                  </a:outerShdw>
                </a:effectLst>
              </a:rPr>
              <a:t>Releasing Company: </a:t>
            </a:r>
            <a:r>
              <a:rPr lang="en-US" sz="1800" b="1" dirty="0" err="1">
                <a:solidFill>
                  <a:schemeClr val="accent5">
                    <a:lumMod val="40000"/>
                    <a:lumOff val="60000"/>
                  </a:schemeClr>
                </a:solidFill>
                <a:effectLst>
                  <a:outerShdw blurRad="38100" dist="38100" dir="2700000" algn="tl">
                    <a:srgbClr val="000000">
                      <a:alpha val="43137"/>
                    </a:srgbClr>
                  </a:outerShdw>
                </a:effectLst>
              </a:rPr>
              <a:t>Lightstorm</a:t>
            </a:r>
            <a:r>
              <a:rPr lang="en-US" sz="1800" b="1" dirty="0">
                <a:solidFill>
                  <a:schemeClr val="accent5">
                    <a:lumMod val="40000"/>
                    <a:lumOff val="60000"/>
                  </a:schemeClr>
                </a:solidFill>
                <a:effectLst>
                  <a:outerShdw blurRad="38100" dist="38100" dir="2700000" algn="tl">
                    <a:srgbClr val="000000">
                      <a:alpha val="43137"/>
                    </a:srgbClr>
                  </a:outerShdw>
                </a:effectLst>
              </a:rPr>
              <a:t> Entertainment</a:t>
            </a:r>
          </a:p>
          <a:p>
            <a:pPr algn="l"/>
            <a:r>
              <a:rPr lang="en-US" sz="1800" b="1" dirty="0">
                <a:solidFill>
                  <a:schemeClr val="accent5">
                    <a:lumMod val="40000"/>
                    <a:lumOff val="60000"/>
                  </a:schemeClr>
                </a:solidFill>
                <a:effectLst>
                  <a:outerShdw blurRad="38100" dist="38100" dir="2700000" algn="tl">
                    <a:srgbClr val="000000">
                      <a:alpha val="43137"/>
                    </a:srgbClr>
                  </a:outerShdw>
                </a:effectLst>
              </a:rPr>
              <a:t>Release Date: December 19, 2025</a:t>
            </a:r>
          </a:p>
          <a:p>
            <a:endParaRPr lang="en-US" dirty="0">
              <a:solidFill>
                <a:srgbClr val="FFFFFF"/>
              </a:solidFill>
            </a:endParaRPr>
          </a:p>
        </p:txBody>
      </p:sp>
      <p:sp>
        <p:nvSpPr>
          <p:cNvPr id="6" name="TextBox 5">
            <a:extLst>
              <a:ext uri="{FF2B5EF4-FFF2-40B4-BE49-F238E27FC236}">
                <a16:creationId xmlns:a16="http://schemas.microsoft.com/office/drawing/2014/main" id="{7C40DCEA-6103-7C12-7991-C4789E723EFC}"/>
              </a:ext>
            </a:extLst>
          </p:cNvPr>
          <p:cNvSpPr txBox="1"/>
          <p:nvPr/>
        </p:nvSpPr>
        <p:spPr>
          <a:xfrm>
            <a:off x="-50160" y="5010660"/>
            <a:ext cx="6430543" cy="954107"/>
          </a:xfrm>
          <a:prstGeom prst="rect">
            <a:avLst/>
          </a:prstGeom>
          <a:noFill/>
        </p:spPr>
        <p:txBody>
          <a:bodyPr wrap="none" rtlCol="0">
            <a:spAutoFit/>
          </a:bodyPr>
          <a:lstStyle/>
          <a:p>
            <a:r>
              <a:rPr lang="en-US" sz="1400" b="1" dirty="0">
                <a:solidFill>
                  <a:srgbClr val="00B0F0"/>
                </a:solidFill>
                <a:effectLst>
                  <a:outerShdw blurRad="38100" dist="38100" dir="2700000" algn="tl">
                    <a:srgbClr val="000000">
                      <a:alpha val="43137"/>
                    </a:srgbClr>
                  </a:outerShdw>
                </a:effectLst>
              </a:rPr>
              <a:t>KJ-Slide Editor/Title Slide/Overview/Activation Calendar/Marketing Research</a:t>
            </a:r>
          </a:p>
          <a:p>
            <a:r>
              <a:rPr lang="en-US" sz="1400" b="1" dirty="0">
                <a:solidFill>
                  <a:srgbClr val="00B0F0"/>
                </a:solidFill>
                <a:effectLst>
                  <a:outerShdw blurRad="38100" dist="38100" dir="2700000" algn="tl">
                    <a:srgbClr val="000000">
                      <a:alpha val="43137"/>
                    </a:srgbClr>
                  </a:outerShdw>
                </a:effectLst>
              </a:rPr>
              <a:t>Devante-Owned Platform/content rec/Marketing strategy</a:t>
            </a:r>
          </a:p>
          <a:p>
            <a:r>
              <a:rPr lang="en-US" sz="1400" b="1" dirty="0">
                <a:solidFill>
                  <a:srgbClr val="00B0F0"/>
                </a:solidFill>
                <a:effectLst>
                  <a:outerShdw blurRad="38100" dist="38100" dir="2700000" algn="tl">
                    <a:srgbClr val="000000">
                      <a:alpha val="43137"/>
                    </a:srgbClr>
                  </a:outerShdw>
                </a:effectLst>
              </a:rPr>
              <a:t>Moises-Phased Marketing Strategy</a:t>
            </a:r>
          </a:p>
          <a:p>
            <a:r>
              <a:rPr lang="en-US" sz="1400" b="1" dirty="0">
                <a:solidFill>
                  <a:srgbClr val="00B0F0"/>
                </a:solidFill>
                <a:effectLst>
                  <a:outerShdw blurRad="38100" dist="38100" dir="2700000" algn="tl">
                    <a:srgbClr val="000000">
                      <a:alpha val="43137"/>
                    </a:srgbClr>
                  </a:outerShdw>
                </a:effectLst>
              </a:rPr>
              <a:t>Kavish-Earned &amp; Paid Media/Talent Overview</a:t>
            </a:r>
          </a:p>
        </p:txBody>
      </p:sp>
      <p:pic>
        <p:nvPicPr>
          <p:cNvPr id="17" name="Picture 16" descr="A person in a red and black garment&#10;&#10;Description automatically generated">
            <a:extLst>
              <a:ext uri="{FF2B5EF4-FFF2-40B4-BE49-F238E27FC236}">
                <a16:creationId xmlns:a16="http://schemas.microsoft.com/office/drawing/2014/main" id="{8909F576-D0D5-2640-CA45-A7C082605BF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115608" y="64612"/>
            <a:ext cx="2013087" cy="2143957"/>
          </a:xfrm>
          <a:prstGeom prst="rect">
            <a:avLst/>
          </a:prstGeom>
        </p:spPr>
      </p:pic>
      <p:sp>
        <p:nvSpPr>
          <p:cNvPr id="19" name="TextBox 18">
            <a:extLst>
              <a:ext uri="{FF2B5EF4-FFF2-40B4-BE49-F238E27FC236}">
                <a16:creationId xmlns:a16="http://schemas.microsoft.com/office/drawing/2014/main" id="{7B1D9A33-7F71-0DBA-9C12-EA7287459DE7}"/>
              </a:ext>
            </a:extLst>
          </p:cNvPr>
          <p:cNvSpPr txBox="1"/>
          <p:nvPr/>
        </p:nvSpPr>
        <p:spPr>
          <a:xfrm>
            <a:off x="10004282" y="2206350"/>
            <a:ext cx="1987725" cy="523220"/>
          </a:xfrm>
          <a:prstGeom prst="rect">
            <a:avLst/>
          </a:prstGeom>
          <a:noFill/>
        </p:spPr>
        <p:txBody>
          <a:bodyPr wrap="none" rtlCol="0">
            <a:spAutoFit/>
          </a:bodyPr>
          <a:lstStyle/>
          <a:p>
            <a:pPr algn="ctr"/>
            <a:r>
              <a:rPr lang="en-US" sz="1400" b="1" dirty="0"/>
              <a:t>Presented to you by</a:t>
            </a:r>
          </a:p>
          <a:p>
            <a:pPr algn="ctr"/>
            <a:r>
              <a:rPr lang="en-US" sz="1400" b="1" dirty="0"/>
              <a:t>The  “Deadpool” Team</a:t>
            </a:r>
          </a:p>
        </p:txBody>
      </p:sp>
      <p:sp>
        <p:nvSpPr>
          <p:cNvPr id="20" name="TextBox 19">
            <a:extLst>
              <a:ext uri="{FF2B5EF4-FFF2-40B4-BE49-F238E27FC236}">
                <a16:creationId xmlns:a16="http://schemas.microsoft.com/office/drawing/2014/main" id="{28F30664-8EDF-ED5F-1F41-190BBCC1214A}"/>
              </a:ext>
            </a:extLst>
          </p:cNvPr>
          <p:cNvSpPr txBox="1"/>
          <p:nvPr/>
        </p:nvSpPr>
        <p:spPr>
          <a:xfrm>
            <a:off x="-50160" y="4586631"/>
            <a:ext cx="2795958" cy="369332"/>
          </a:xfrm>
          <a:prstGeom prst="rect">
            <a:avLst/>
          </a:prstGeom>
          <a:noFill/>
        </p:spPr>
        <p:txBody>
          <a:bodyPr wrap="none" rtlCol="0">
            <a:spAutoFit/>
          </a:bodyPr>
          <a:lstStyle/>
          <a:p>
            <a:r>
              <a:rPr lang="en-US" dirty="0">
                <a:solidFill>
                  <a:srgbClr val="00B0F0"/>
                </a:solidFill>
              </a:rPr>
              <a:t>Names &amp; Responsibilities:</a:t>
            </a:r>
          </a:p>
        </p:txBody>
      </p:sp>
      <p:sp>
        <p:nvSpPr>
          <p:cNvPr id="4" name="TextBox 3">
            <a:extLst>
              <a:ext uri="{FF2B5EF4-FFF2-40B4-BE49-F238E27FC236}">
                <a16:creationId xmlns:a16="http://schemas.microsoft.com/office/drawing/2014/main" id="{DD3F4C21-73A5-00D9-2A9A-514FAEA456A9}"/>
              </a:ext>
            </a:extLst>
          </p:cNvPr>
          <p:cNvSpPr txBox="1"/>
          <p:nvPr/>
        </p:nvSpPr>
        <p:spPr>
          <a:xfrm>
            <a:off x="11732496" y="6473511"/>
            <a:ext cx="396199" cy="369332"/>
          </a:xfrm>
          <a:prstGeom prst="rect">
            <a:avLst/>
          </a:prstGeom>
          <a:noFill/>
        </p:spPr>
        <p:txBody>
          <a:bodyPr wrap="none" rtlCol="0">
            <a:spAutoFit/>
          </a:bodyPr>
          <a:lstStyle/>
          <a:p>
            <a:r>
              <a:rPr lang="en-US" dirty="0"/>
              <a:t>KJ</a:t>
            </a:r>
          </a:p>
        </p:txBody>
      </p:sp>
    </p:spTree>
    <p:extLst>
      <p:ext uri="{BB962C8B-B14F-4D97-AF65-F5344CB8AC3E}">
        <p14:creationId xmlns:p14="http://schemas.microsoft.com/office/powerpoint/2010/main" val="3088070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577E6C-6DE9-DCC3-73EE-82717D6D9449}"/>
              </a:ext>
            </a:extLst>
          </p:cNvPr>
          <p:cNvSpPr>
            <a:spLocks noGrp="1"/>
          </p:cNvSpPr>
          <p:nvPr>
            <p:ph type="title"/>
          </p:nvPr>
        </p:nvSpPr>
        <p:spPr>
          <a:xfrm>
            <a:off x="3545381" y="4286160"/>
            <a:ext cx="4391024" cy="1173700"/>
          </a:xfrm>
        </p:spPr>
        <p:txBody>
          <a:bodyPr anchor="t">
            <a:normAutofit/>
          </a:bodyPr>
          <a:lstStyle/>
          <a:p>
            <a:pPr algn="ctr"/>
            <a:r>
              <a:rPr lang="en-US" sz="4000" dirty="0">
                <a:solidFill>
                  <a:schemeClr val="bg1"/>
                </a:solidFill>
              </a:rPr>
              <a:t>Overview</a:t>
            </a:r>
          </a:p>
        </p:txBody>
      </p:sp>
      <p:pic>
        <p:nvPicPr>
          <p:cNvPr id="13" name="Picture 12" descr="A person looking at a person in a tank&#10;&#10;Description automatically generated">
            <a:extLst>
              <a:ext uri="{FF2B5EF4-FFF2-40B4-BE49-F238E27FC236}">
                <a16:creationId xmlns:a16="http://schemas.microsoft.com/office/drawing/2014/main" id="{40BBDB1D-510D-01C0-5880-DC16E07E3AA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407" r="8564" b="3"/>
          <a:stretch/>
        </p:blipFill>
        <p:spPr>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10" name="Content Placeholder 9" descr="A person in military uniform looking at the camera&#10;&#10;Description automatically generated">
            <a:extLst>
              <a:ext uri="{FF2B5EF4-FFF2-40B4-BE49-F238E27FC236}">
                <a16:creationId xmlns:a16="http://schemas.microsoft.com/office/drawing/2014/main" id="{92AF293E-9D61-8A3E-170C-E24C8E4CE54A}"/>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1644" r="23471"/>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15" name="Content Placeholder 14" descr="A landscape with trees and rainbows&#10;&#10;Description automatically generated">
            <a:extLst>
              <a:ext uri="{FF2B5EF4-FFF2-40B4-BE49-F238E27FC236}">
                <a16:creationId xmlns:a16="http://schemas.microsoft.com/office/drawing/2014/main" id="{1B6A8C6E-CAF1-3FA6-DCA2-9EF33F5A3626}"/>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20524" r="4622" b="-3"/>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48" name="Group 47">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49" name="Freeform: Shape 48">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8">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3" name="Content Placeholder 42">
            <a:extLst>
              <a:ext uri="{FF2B5EF4-FFF2-40B4-BE49-F238E27FC236}">
                <a16:creationId xmlns:a16="http://schemas.microsoft.com/office/drawing/2014/main" id="{339BEB80-F8F2-75EE-DA48-EAB4A82098C9}"/>
              </a:ext>
            </a:extLst>
          </p:cNvPr>
          <p:cNvSpPr>
            <a:spLocks noGrp="1"/>
          </p:cNvSpPr>
          <p:nvPr>
            <p:ph idx="1"/>
          </p:nvPr>
        </p:nvSpPr>
        <p:spPr>
          <a:xfrm>
            <a:off x="2968737" y="5302422"/>
            <a:ext cx="5692774" cy="1077411"/>
          </a:xfrm>
        </p:spPr>
        <p:txBody>
          <a:bodyPr>
            <a:normAutofit fontScale="62500" lnSpcReduction="20000"/>
          </a:bodyPr>
          <a:lstStyle/>
          <a:p>
            <a:r>
              <a:rPr lang="en-US" sz="2400" dirty="0">
                <a:solidFill>
                  <a:schemeClr val="bg1">
                    <a:alpha val="80000"/>
                  </a:schemeClr>
                </a:solidFill>
              </a:rPr>
              <a:t>Logline: As the feud between Sully and </a:t>
            </a:r>
            <a:r>
              <a:rPr lang="en-US" sz="2400" dirty="0" err="1">
                <a:solidFill>
                  <a:schemeClr val="bg1">
                    <a:alpha val="80000"/>
                  </a:schemeClr>
                </a:solidFill>
              </a:rPr>
              <a:t>Quadritch</a:t>
            </a:r>
            <a:r>
              <a:rPr lang="en-US" sz="2400" dirty="0">
                <a:solidFill>
                  <a:schemeClr val="bg1">
                    <a:alpha val="80000"/>
                  </a:schemeClr>
                </a:solidFill>
              </a:rPr>
              <a:t> continue, Jake seeks refuge for his family while still aiming to put an end to the human adversaries continuing to hunt them due to their desire to acquire their planets resources without further conflict, while coming  upon a tribe who does not share their compassion for harmony.</a:t>
            </a:r>
          </a:p>
        </p:txBody>
      </p:sp>
      <p:pic>
        <p:nvPicPr>
          <p:cNvPr id="3" name="Picture 2" descr="A red and black logo&#10;&#10;Description automatically generated">
            <a:extLst>
              <a:ext uri="{FF2B5EF4-FFF2-40B4-BE49-F238E27FC236}">
                <a16:creationId xmlns:a16="http://schemas.microsoft.com/office/drawing/2014/main" id="{16DD3AC3-CBF1-8FFA-B3DF-C740100275FC}"/>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545288BB-72B8-323D-11DA-4AE674DD0F85}"/>
              </a:ext>
            </a:extLst>
          </p:cNvPr>
          <p:cNvSpPr txBox="1"/>
          <p:nvPr/>
        </p:nvSpPr>
        <p:spPr>
          <a:xfrm>
            <a:off x="0" y="6488668"/>
            <a:ext cx="396199" cy="369332"/>
          </a:xfrm>
          <a:prstGeom prst="rect">
            <a:avLst/>
          </a:prstGeom>
          <a:noFill/>
        </p:spPr>
        <p:txBody>
          <a:bodyPr wrap="none" rtlCol="0">
            <a:spAutoFit/>
          </a:bodyPr>
          <a:lstStyle/>
          <a:p>
            <a:r>
              <a:rPr lang="en-US" dirty="0">
                <a:solidFill>
                  <a:srgbClr val="FF0000"/>
                </a:solidFill>
              </a:rPr>
              <a:t>KJ</a:t>
            </a:r>
          </a:p>
        </p:txBody>
      </p:sp>
    </p:spTree>
    <p:extLst>
      <p:ext uri="{BB962C8B-B14F-4D97-AF65-F5344CB8AC3E}">
        <p14:creationId xmlns:p14="http://schemas.microsoft.com/office/powerpoint/2010/main" val="4038693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person and person with blue skin and yellow eyes&#10;&#10;Description automatically generated">
            <a:extLst>
              <a:ext uri="{FF2B5EF4-FFF2-40B4-BE49-F238E27FC236}">
                <a16:creationId xmlns:a16="http://schemas.microsoft.com/office/drawing/2014/main" id="{5047DB3D-9BDE-6F50-B773-4D0081F717AD}"/>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155" t="9091" r="8663"/>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72BC29-09CF-C5BE-827E-0C066EB20FD1}"/>
              </a:ext>
            </a:extLst>
          </p:cNvPr>
          <p:cNvSpPr>
            <a:spLocks noGrp="1"/>
          </p:cNvSpPr>
          <p:nvPr>
            <p:ph type="title"/>
          </p:nvPr>
        </p:nvSpPr>
        <p:spPr>
          <a:xfrm>
            <a:off x="0" y="-2514217"/>
            <a:ext cx="4023360" cy="3204134"/>
          </a:xfrm>
        </p:spPr>
        <p:txBody>
          <a:bodyPr vert="horz" lIns="91440" tIns="45720" rIns="91440" bIns="45720" rtlCol="0" anchor="b">
            <a:normAutofit/>
          </a:bodyPr>
          <a:lstStyle/>
          <a:p>
            <a:r>
              <a:rPr lang="en-US" sz="4800" dirty="0">
                <a:solidFill>
                  <a:schemeClr val="bg1"/>
                </a:solidFill>
              </a:rPr>
              <a:t>Overview</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73D1B6F-DF5B-38C1-1B0F-F3F6D47FF3BB}"/>
              </a:ext>
            </a:extLst>
          </p:cNvPr>
          <p:cNvSpPr txBox="1"/>
          <p:nvPr/>
        </p:nvSpPr>
        <p:spPr>
          <a:xfrm>
            <a:off x="77317" y="877005"/>
            <a:ext cx="4785064" cy="5078313"/>
          </a:xfrm>
          <a:prstGeom prst="rect">
            <a:avLst/>
          </a:prstGeom>
          <a:noFill/>
        </p:spPr>
        <p:txBody>
          <a:bodyPr wrap="square" rtlCol="0">
            <a:spAutoFit/>
          </a:bodyPr>
          <a:lstStyle/>
          <a:p>
            <a:r>
              <a:rPr lang="en-US" dirty="0">
                <a:solidFill>
                  <a:schemeClr val="bg1"/>
                </a:solidFill>
              </a:rPr>
              <a:t>Key Themes:</a:t>
            </a:r>
          </a:p>
          <a:p>
            <a:r>
              <a:rPr lang="en-US" dirty="0">
                <a:solidFill>
                  <a:schemeClr val="bg1"/>
                </a:solidFill>
              </a:rPr>
              <a:t>-Love/Destiny/Purpose</a:t>
            </a:r>
          </a:p>
          <a:p>
            <a:endParaRPr lang="en-US" dirty="0">
              <a:solidFill>
                <a:schemeClr val="bg1"/>
              </a:solidFill>
            </a:endParaRPr>
          </a:p>
          <a:p>
            <a:endParaRPr lang="en-US" dirty="0">
              <a:solidFill>
                <a:schemeClr val="bg1"/>
              </a:solidFill>
            </a:endParaRPr>
          </a:p>
          <a:p>
            <a:r>
              <a:rPr lang="en-US" dirty="0">
                <a:solidFill>
                  <a:schemeClr val="bg1"/>
                </a:solidFill>
              </a:rPr>
              <a:t>Tone:</a:t>
            </a:r>
          </a:p>
          <a:p>
            <a:r>
              <a:rPr lang="en-US" dirty="0">
                <a:solidFill>
                  <a:schemeClr val="bg1"/>
                </a:solidFill>
              </a:rPr>
              <a:t>Human vs. </a:t>
            </a:r>
            <a:r>
              <a:rPr lang="en-US" dirty="0" err="1">
                <a:solidFill>
                  <a:schemeClr val="bg1"/>
                </a:solidFill>
              </a:rPr>
              <a:t>Na’Vi</a:t>
            </a:r>
            <a:endParaRPr lang="en-US" dirty="0">
              <a:solidFill>
                <a:schemeClr val="bg1"/>
              </a:solidFill>
            </a:endParaRPr>
          </a:p>
          <a:p>
            <a:r>
              <a:rPr lang="en-US" dirty="0" err="1">
                <a:solidFill>
                  <a:schemeClr val="bg1"/>
                </a:solidFill>
              </a:rPr>
              <a:t>Na’Vi</a:t>
            </a:r>
            <a:r>
              <a:rPr lang="en-US" dirty="0">
                <a:solidFill>
                  <a:schemeClr val="bg1"/>
                </a:solidFill>
              </a:rPr>
              <a:t> vs. </a:t>
            </a:r>
            <a:r>
              <a:rPr lang="en-US" dirty="0" err="1">
                <a:solidFill>
                  <a:schemeClr val="bg1"/>
                </a:solidFill>
              </a:rPr>
              <a:t>Na’Vi</a:t>
            </a:r>
            <a:endParaRPr lang="en-US" dirty="0">
              <a:solidFill>
                <a:schemeClr val="bg1"/>
              </a:solidFill>
            </a:endParaRPr>
          </a:p>
          <a:p>
            <a:endParaRPr lang="en-US" dirty="0">
              <a:solidFill>
                <a:schemeClr val="bg1"/>
              </a:solidFill>
            </a:endParaRPr>
          </a:p>
          <a:p>
            <a:r>
              <a:rPr lang="en-US" dirty="0">
                <a:solidFill>
                  <a:schemeClr val="bg1"/>
                </a:solidFill>
              </a:rPr>
              <a:t>-Focus on </a:t>
            </a:r>
            <a:r>
              <a:rPr lang="en-US" dirty="0" err="1">
                <a:solidFill>
                  <a:schemeClr val="bg1"/>
                </a:solidFill>
              </a:rPr>
              <a:t>invidivual</a:t>
            </a:r>
            <a:r>
              <a:rPr lang="en-US" dirty="0">
                <a:solidFill>
                  <a:schemeClr val="bg1"/>
                </a:solidFill>
              </a:rPr>
              <a:t> characters</a:t>
            </a:r>
          </a:p>
          <a:p>
            <a:endParaRPr lang="en-US" dirty="0">
              <a:solidFill>
                <a:schemeClr val="bg1"/>
              </a:solidFill>
            </a:endParaRPr>
          </a:p>
          <a:p>
            <a:r>
              <a:rPr lang="en-US" dirty="0">
                <a:solidFill>
                  <a:schemeClr val="bg1"/>
                </a:solidFill>
              </a:rPr>
              <a:t>Target Audience: (Demographic/</a:t>
            </a:r>
            <a:r>
              <a:rPr lang="en-US" dirty="0" err="1">
                <a:solidFill>
                  <a:schemeClr val="bg1"/>
                </a:solidFill>
              </a:rPr>
              <a:t>Pyschographic</a:t>
            </a:r>
            <a:r>
              <a:rPr lang="en-US" dirty="0">
                <a:solidFill>
                  <a:schemeClr val="bg1"/>
                </a:solidFill>
              </a:rPr>
              <a:t>)</a:t>
            </a:r>
          </a:p>
          <a:p>
            <a:r>
              <a:rPr lang="en-US" dirty="0">
                <a:solidFill>
                  <a:schemeClr val="bg1"/>
                </a:solidFill>
              </a:rPr>
              <a:t>Adults, families, technology enthusiasts, teenagers, and especially ‘Hardcore: Science Fiction Fans’</a:t>
            </a:r>
          </a:p>
          <a:p>
            <a:endParaRPr lang="en-US" dirty="0">
              <a:solidFill>
                <a:schemeClr val="bg1"/>
              </a:solidFill>
            </a:endParaRPr>
          </a:p>
          <a:p>
            <a:endParaRPr lang="en-US" dirty="0">
              <a:solidFill>
                <a:schemeClr val="bg1"/>
              </a:solidFill>
            </a:endParaRPr>
          </a:p>
          <a:p>
            <a:r>
              <a:rPr lang="en-US" dirty="0">
                <a:solidFill>
                  <a:schemeClr val="bg1"/>
                </a:solidFill>
              </a:rPr>
              <a:t>Goes w/o saying---”current Avatar 1&amp;2 fans”</a:t>
            </a:r>
          </a:p>
        </p:txBody>
      </p:sp>
      <p:pic>
        <p:nvPicPr>
          <p:cNvPr id="3" name="Picture 2" descr="A red and black logo&#10;&#10;Description automatically generated">
            <a:extLst>
              <a:ext uri="{FF2B5EF4-FFF2-40B4-BE49-F238E27FC236}">
                <a16:creationId xmlns:a16="http://schemas.microsoft.com/office/drawing/2014/main" id="{09BFCC37-9CE7-A87B-BEFC-2FE14991E2B9}"/>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C2B5DA78-064D-F6D4-706A-C7E04E5C4C1D}"/>
              </a:ext>
            </a:extLst>
          </p:cNvPr>
          <p:cNvSpPr txBox="1"/>
          <p:nvPr/>
        </p:nvSpPr>
        <p:spPr>
          <a:xfrm>
            <a:off x="-18" y="6462981"/>
            <a:ext cx="396199" cy="369332"/>
          </a:xfrm>
          <a:prstGeom prst="rect">
            <a:avLst/>
          </a:prstGeom>
          <a:noFill/>
        </p:spPr>
        <p:txBody>
          <a:bodyPr wrap="none" rtlCol="0">
            <a:spAutoFit/>
          </a:bodyPr>
          <a:lstStyle/>
          <a:p>
            <a:r>
              <a:rPr lang="en-US" dirty="0">
                <a:solidFill>
                  <a:srgbClr val="FF0000"/>
                </a:solidFill>
              </a:rPr>
              <a:t>KJ</a:t>
            </a:r>
          </a:p>
        </p:txBody>
      </p:sp>
    </p:spTree>
    <p:extLst>
      <p:ext uri="{BB962C8B-B14F-4D97-AF65-F5344CB8AC3E}">
        <p14:creationId xmlns:p14="http://schemas.microsoft.com/office/powerpoint/2010/main" val="867710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fire&#10;&#10;Description automatically generated">
            <a:extLst>
              <a:ext uri="{FF2B5EF4-FFF2-40B4-BE49-F238E27FC236}">
                <a16:creationId xmlns:a16="http://schemas.microsoft.com/office/drawing/2014/main" id="{E83B212C-2579-9E45-CA57-44208052B457}"/>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494" r="19934" b="1"/>
          <a:stretch/>
        </p:blipFill>
        <p:spPr>
          <a:xfrm>
            <a:off x="-279926" y="-4332"/>
            <a:ext cx="12192000" cy="6855958"/>
          </a:xfrm>
          <a:prstGeom prst="rect">
            <a:avLst/>
          </a:prstGeom>
        </p:spPr>
      </p:pic>
      <p:sp>
        <p:nvSpPr>
          <p:cNvPr id="2" name="Title 1">
            <a:extLst>
              <a:ext uri="{FF2B5EF4-FFF2-40B4-BE49-F238E27FC236}">
                <a16:creationId xmlns:a16="http://schemas.microsoft.com/office/drawing/2014/main" id="{ACED558C-92A9-A6A0-0DC3-9F3A4C7D739B}"/>
              </a:ext>
            </a:extLst>
          </p:cNvPr>
          <p:cNvSpPr>
            <a:spLocks noGrp="1"/>
          </p:cNvSpPr>
          <p:nvPr>
            <p:ph type="title"/>
          </p:nvPr>
        </p:nvSpPr>
        <p:spPr>
          <a:xfrm>
            <a:off x="5816074" y="-21930"/>
            <a:ext cx="4937937" cy="1363215"/>
          </a:xfrm>
        </p:spPr>
        <p:txBody>
          <a:bodyPr vert="horz" lIns="91440" tIns="45720" rIns="91440" bIns="45720" rtlCol="0" anchor="t">
            <a:normAutofit/>
          </a:bodyPr>
          <a:lstStyle/>
          <a:p>
            <a:r>
              <a:rPr lang="en-US" kern="1200" dirty="0">
                <a:solidFill>
                  <a:schemeClr val="tx1"/>
                </a:solidFill>
                <a:latin typeface="+mj-lt"/>
                <a:ea typeface="+mj-ea"/>
                <a:cs typeface="+mj-cs"/>
              </a:rPr>
              <a:t>Overview</a:t>
            </a:r>
          </a:p>
        </p:txBody>
      </p:sp>
      <p:sp>
        <p:nvSpPr>
          <p:cNvPr id="3" name="Content Placeholder 2">
            <a:extLst>
              <a:ext uri="{FF2B5EF4-FFF2-40B4-BE49-F238E27FC236}">
                <a16:creationId xmlns:a16="http://schemas.microsoft.com/office/drawing/2014/main" id="{67A9D9E2-7C74-ED60-18B2-FE7D6BF1F8F0}"/>
              </a:ext>
            </a:extLst>
          </p:cNvPr>
          <p:cNvSpPr>
            <a:spLocks noGrp="1"/>
          </p:cNvSpPr>
          <p:nvPr>
            <p:ph idx="1"/>
          </p:nvPr>
        </p:nvSpPr>
        <p:spPr>
          <a:xfrm>
            <a:off x="3894659" y="5277886"/>
            <a:ext cx="4937936" cy="576738"/>
          </a:xfrm>
        </p:spPr>
        <p:txBody>
          <a:bodyPr vert="horz" lIns="91440" tIns="45720" rIns="91440" bIns="45720" rtlCol="0" anchor="b">
            <a:noAutofit/>
          </a:bodyPr>
          <a:lstStyle/>
          <a:p>
            <a:pPr marL="0" indent="0">
              <a:buNone/>
            </a:pPr>
            <a:r>
              <a:rPr lang="en-US" sz="1800" kern="1200" dirty="0">
                <a:solidFill>
                  <a:schemeClr val="tx1"/>
                </a:solidFill>
                <a:latin typeface="+mn-lt"/>
                <a:ea typeface="+mn-ea"/>
                <a:cs typeface="+mn-cs"/>
              </a:rPr>
              <a:t>Key Messaging: </a:t>
            </a:r>
          </a:p>
          <a:p>
            <a:pPr marL="0" indent="0">
              <a:buNone/>
            </a:pPr>
            <a:r>
              <a:rPr lang="en-US" sz="1800" dirty="0"/>
              <a:t>Character Development-particularly the kids</a:t>
            </a:r>
          </a:p>
          <a:p>
            <a:pPr marL="0" indent="0">
              <a:buNone/>
            </a:pPr>
            <a:r>
              <a:rPr lang="en-US" sz="1800" kern="1200" dirty="0">
                <a:solidFill>
                  <a:schemeClr val="tx1"/>
                </a:solidFill>
                <a:latin typeface="+mn-lt"/>
                <a:ea typeface="+mn-ea"/>
                <a:cs typeface="+mn-cs"/>
              </a:rPr>
              <a:t>Narration done by  second son, </a:t>
            </a:r>
            <a:r>
              <a:rPr lang="en-US" sz="1800" kern="1200" dirty="0" err="1">
                <a:solidFill>
                  <a:schemeClr val="tx1"/>
                </a:solidFill>
                <a:latin typeface="+mn-lt"/>
                <a:ea typeface="+mn-ea"/>
                <a:cs typeface="+mn-cs"/>
              </a:rPr>
              <a:t>Lo’ak</a:t>
            </a:r>
            <a:r>
              <a:rPr lang="en-US" sz="1800" kern="1200" dirty="0">
                <a:solidFill>
                  <a:schemeClr val="tx1"/>
                </a:solidFill>
                <a:latin typeface="+mn-lt"/>
                <a:ea typeface="+mn-ea"/>
                <a:cs typeface="+mn-cs"/>
              </a:rPr>
              <a:t> instead of Sully</a:t>
            </a:r>
          </a:p>
          <a:p>
            <a:pPr marL="0" indent="0">
              <a:buNone/>
            </a:pPr>
            <a:r>
              <a:rPr lang="en-US" sz="1800" kern="1200" dirty="0">
                <a:solidFill>
                  <a:schemeClr val="tx1"/>
                </a:solidFill>
                <a:latin typeface="+mn-lt"/>
                <a:ea typeface="+mn-ea"/>
                <a:cs typeface="+mn-cs"/>
              </a:rPr>
              <a:t>-Not all </a:t>
            </a:r>
            <a:r>
              <a:rPr lang="en-US" sz="1800" kern="1200" dirty="0" err="1">
                <a:solidFill>
                  <a:schemeClr val="tx1"/>
                </a:solidFill>
                <a:latin typeface="+mn-lt"/>
                <a:ea typeface="+mn-ea"/>
                <a:cs typeface="+mn-cs"/>
              </a:rPr>
              <a:t>Na’Vi</a:t>
            </a:r>
            <a:r>
              <a:rPr lang="en-US" sz="1800" kern="1200" dirty="0">
                <a:solidFill>
                  <a:schemeClr val="tx1"/>
                </a:solidFill>
                <a:latin typeface="+mn-lt"/>
                <a:ea typeface="+mn-ea"/>
                <a:cs typeface="+mn-cs"/>
              </a:rPr>
              <a:t> tribes are good</a:t>
            </a:r>
          </a:p>
          <a:p>
            <a:pPr marL="0" indent="0">
              <a:buNone/>
            </a:pPr>
            <a:r>
              <a:rPr lang="en-US" sz="1800" dirty="0"/>
              <a:t>-Vision of hope will be told through younger eyes</a:t>
            </a:r>
            <a:endParaRPr lang="en-US" sz="1800" kern="1200" dirty="0">
              <a:solidFill>
                <a:schemeClr val="tx1"/>
              </a:solidFill>
              <a:latin typeface="+mn-lt"/>
              <a:ea typeface="+mn-ea"/>
              <a:cs typeface="+mn-cs"/>
            </a:endParaRPr>
          </a:p>
        </p:txBody>
      </p:sp>
      <p:sp>
        <p:nvSpPr>
          <p:cNvPr id="54" name="Freeform: Shape 53">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person in a garment underwater with fish&#10;&#10;Description automatically generated">
            <a:extLst>
              <a:ext uri="{FF2B5EF4-FFF2-40B4-BE49-F238E27FC236}">
                <a16:creationId xmlns:a16="http://schemas.microsoft.com/office/drawing/2014/main" id="{8ECE849F-23BB-29BF-65B5-95475AC8043B}"/>
              </a:ext>
            </a:extLst>
          </p:cNvPr>
          <p:cNvPicPr>
            <a:picLocks noChangeAspect="1"/>
          </p:cNvPicPr>
          <p:nvPr/>
        </p:nvPicPr>
        <p:blipFill rotWithShape="1">
          <a:blip r:embed="rId5">
            <a:extLst>
              <a:ext uri="{28A0092B-C50C-407E-A947-70E740481C1C}">
                <a14:useLocalDpi xmlns:a14="http://schemas.microsoft.com/office/drawing/2010/main" val="0"/>
              </a:ext>
            </a:extLst>
          </a:blip>
          <a:srcRect l="2027" r="8062"/>
          <a:stretch/>
        </p:blipFill>
        <p:spPr>
          <a:xfrm>
            <a:off x="1246573"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11" name="Picture 10" descr="A person with blue skin and hair&#10;&#10;Description automatically generated">
            <a:extLst>
              <a:ext uri="{FF2B5EF4-FFF2-40B4-BE49-F238E27FC236}">
                <a16:creationId xmlns:a16="http://schemas.microsoft.com/office/drawing/2014/main" id="{E5697AF2-FEAD-231E-8F2B-1A7EBDD0E351}"/>
              </a:ext>
            </a:extLst>
          </p:cNvPr>
          <p:cNvPicPr>
            <a:picLocks noChangeAspect="1"/>
          </p:cNvPicPr>
          <p:nvPr/>
        </p:nvPicPr>
        <p:blipFill rotWithShape="1">
          <a:blip r:embed="rId6">
            <a:extLst>
              <a:ext uri="{28A0092B-C50C-407E-A947-70E740481C1C}">
                <a14:useLocalDpi xmlns:a14="http://schemas.microsoft.com/office/drawing/2010/main" val="0"/>
              </a:ext>
            </a:extLst>
          </a:blip>
          <a:srcRect l="33213" r="23008" b="-1"/>
          <a:stretch/>
        </p:blipFill>
        <p:spPr>
          <a:xfrm>
            <a:off x="20" y="2288331"/>
            <a:ext cx="356461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58" name="Oval 57">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descr="A person with dreadlocks wearing a mask&#10;&#10;Description automatically generated">
            <a:extLst>
              <a:ext uri="{FF2B5EF4-FFF2-40B4-BE49-F238E27FC236}">
                <a16:creationId xmlns:a16="http://schemas.microsoft.com/office/drawing/2014/main" id="{C0456F2D-3F42-0937-D605-95E0F84FE680}"/>
              </a:ext>
            </a:extLst>
          </p:cNvPr>
          <p:cNvPicPr>
            <a:picLocks noChangeAspect="1"/>
          </p:cNvPicPr>
          <p:nvPr/>
        </p:nvPicPr>
        <p:blipFill rotWithShape="1">
          <a:blip r:embed="rId7">
            <a:extLst>
              <a:ext uri="{28A0092B-C50C-407E-A947-70E740481C1C}">
                <a14:useLocalDpi xmlns:a14="http://schemas.microsoft.com/office/drawing/2010/main" val="0"/>
              </a:ext>
            </a:extLst>
          </a:blip>
          <a:srcRect l="23979" r="19899" b="1"/>
          <a:stretch/>
        </p:blipFill>
        <p:spPr>
          <a:xfrm>
            <a:off x="5525559" y="725908"/>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60" name="Freeform: Shape 59">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large bonfire with flames&#10;&#10;Description automatically generated">
            <a:extLst>
              <a:ext uri="{FF2B5EF4-FFF2-40B4-BE49-F238E27FC236}">
                <a16:creationId xmlns:a16="http://schemas.microsoft.com/office/drawing/2014/main" id="{BD5BA00C-FA35-C0D0-C4BE-D9ACB22CF7D2}"/>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3017" r="22417" b="2"/>
          <a:stretch/>
        </p:blipFill>
        <p:spPr>
          <a:xfrm>
            <a:off x="8918761" y="-4331"/>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62" name="Freeform: Shape 61">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person with blue skin and blue eyes&#10;&#10;Description automatically generated">
            <a:extLst>
              <a:ext uri="{FF2B5EF4-FFF2-40B4-BE49-F238E27FC236}">
                <a16:creationId xmlns:a16="http://schemas.microsoft.com/office/drawing/2014/main" id="{2BED9B04-A7DB-1A06-BDC9-524AB4B43779}"/>
              </a:ext>
            </a:extLst>
          </p:cNvPr>
          <p:cNvPicPr>
            <a:picLocks noChangeAspect="1"/>
          </p:cNvPicPr>
          <p:nvPr/>
        </p:nvPicPr>
        <p:blipFill rotWithShape="1">
          <a:blip r:embed="rId10">
            <a:extLst>
              <a:ext uri="{28A0092B-C50C-407E-A947-70E740481C1C}">
                <a14:useLocalDpi xmlns:a14="http://schemas.microsoft.com/office/drawing/2010/main" val="0"/>
              </a:ext>
            </a:extLst>
          </a:blip>
          <a:srcRect l="43748" r="5495" b="-3"/>
          <a:stretch/>
        </p:blipFill>
        <p:spPr>
          <a:xfrm>
            <a:off x="9363238"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pic>
        <p:nvPicPr>
          <p:cNvPr id="4" name="Picture 3" descr="A red and black logo&#10;&#10;Description automatically generated">
            <a:extLst>
              <a:ext uri="{FF2B5EF4-FFF2-40B4-BE49-F238E27FC236}">
                <a16:creationId xmlns:a16="http://schemas.microsoft.com/office/drawing/2014/main" id="{F3D6F5F9-78F8-0F92-97C7-6653C0B3A2F6}"/>
              </a:ext>
            </a:extLst>
          </p:cNvPr>
          <p:cNvPicPr>
            <a:picLocks noChangeAspect="1"/>
          </p:cNvPicPr>
          <p:nvPr/>
        </p:nvPicPr>
        <p:blipFill rotWithShape="1">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rcRect l="13100" r="17342" b="-1"/>
          <a:stretch/>
        </p:blipFill>
        <p:spPr>
          <a:xfrm>
            <a:off x="18900" y="6374"/>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66735656-A22B-84FE-0DE1-7D8700595C3F}"/>
              </a:ext>
            </a:extLst>
          </p:cNvPr>
          <p:cNvSpPr txBox="1"/>
          <p:nvPr/>
        </p:nvSpPr>
        <p:spPr>
          <a:xfrm>
            <a:off x="11814701" y="6374"/>
            <a:ext cx="396199" cy="369332"/>
          </a:xfrm>
          <a:prstGeom prst="rect">
            <a:avLst/>
          </a:prstGeom>
          <a:noFill/>
        </p:spPr>
        <p:txBody>
          <a:bodyPr wrap="none" rtlCol="0">
            <a:spAutoFit/>
          </a:bodyPr>
          <a:lstStyle/>
          <a:p>
            <a:r>
              <a:rPr lang="en-US" dirty="0"/>
              <a:t>KJ</a:t>
            </a:r>
          </a:p>
        </p:txBody>
      </p:sp>
    </p:spTree>
    <p:extLst>
      <p:ext uri="{BB962C8B-B14F-4D97-AF65-F5344CB8AC3E}">
        <p14:creationId xmlns:p14="http://schemas.microsoft.com/office/powerpoint/2010/main" val="17103576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2" name="Rectangle 1071">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Rectangle 1073">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6" name="Rectangle 1075">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8" name="Rectangle 1077">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0" name="Rectangle 1079">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82" name="Picture 1081">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pic>
        <p:nvPicPr>
          <p:cNvPr id="10" name="Picture 9" descr="A person smiling at the camera&#10;&#10;Description automatically generated">
            <a:extLst>
              <a:ext uri="{FF2B5EF4-FFF2-40B4-BE49-F238E27FC236}">
                <a16:creationId xmlns:a16="http://schemas.microsoft.com/office/drawing/2014/main" id="{9BAB1FA6-E874-BB6D-22C2-F4DB25FBE807}"/>
              </a:ext>
            </a:extLst>
          </p:cNvPr>
          <p:cNvPicPr>
            <a:picLocks noChangeAspect="1"/>
          </p:cNvPicPr>
          <p:nvPr/>
        </p:nvPicPr>
        <p:blipFill rotWithShape="1">
          <a:blip r:embed="rId4">
            <a:alphaModFix amt="60000"/>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9172" r="2056"/>
          <a:stretch/>
        </p:blipFill>
        <p:spPr>
          <a:xfrm>
            <a:off x="20" y="10"/>
            <a:ext cx="4063768" cy="6857990"/>
          </a:xfrm>
          <a:prstGeom prst="rect">
            <a:avLst/>
          </a:prstGeom>
        </p:spPr>
      </p:pic>
      <p:pic>
        <p:nvPicPr>
          <p:cNvPr id="13" name="Picture 12" descr="A person in a red dress&#10;&#10;Description automatically generated">
            <a:extLst>
              <a:ext uri="{FF2B5EF4-FFF2-40B4-BE49-F238E27FC236}">
                <a16:creationId xmlns:a16="http://schemas.microsoft.com/office/drawing/2014/main" id="{537AFDD7-0242-B470-D688-126C23B476FA}"/>
              </a:ext>
            </a:extLst>
          </p:cNvPr>
          <p:cNvPicPr>
            <a:picLocks noChangeAspect="1"/>
          </p:cNvPicPr>
          <p:nvPr/>
        </p:nvPicPr>
        <p:blipFill rotWithShape="1">
          <a:blip r:embed="rId6">
            <a:alphaModFix amt="60000"/>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11227"/>
          <a:stretch/>
        </p:blipFill>
        <p:spPr>
          <a:xfrm>
            <a:off x="4064424" y="-5963"/>
            <a:ext cx="4063788" cy="6857990"/>
          </a:xfrm>
          <a:prstGeom prst="rect">
            <a:avLst/>
          </a:prstGeom>
        </p:spPr>
      </p:pic>
      <p:pic>
        <p:nvPicPr>
          <p:cNvPr id="7" name="Picture 6" descr="A close-up of a person&#10;&#10;Description automatically generated">
            <a:extLst>
              <a:ext uri="{FF2B5EF4-FFF2-40B4-BE49-F238E27FC236}">
                <a16:creationId xmlns:a16="http://schemas.microsoft.com/office/drawing/2014/main" id="{EA13B404-AB48-52C8-72DA-AE81BD2D3886}"/>
              </a:ext>
            </a:extLst>
          </p:cNvPr>
          <p:cNvPicPr>
            <a:picLocks noChangeAspect="1"/>
          </p:cNvPicPr>
          <p:nvPr/>
        </p:nvPicPr>
        <p:blipFill rotWithShape="1">
          <a:blip r:embed="rId8">
            <a:alphaModFix amt="60000"/>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1227"/>
          <a:stretch/>
        </p:blipFill>
        <p:spPr>
          <a:xfrm>
            <a:off x="8128212" y="10"/>
            <a:ext cx="4063788" cy="6857990"/>
          </a:xfrm>
          <a:prstGeom prst="rect">
            <a:avLst/>
          </a:prstGeom>
        </p:spPr>
      </p:pic>
      <p:sp>
        <p:nvSpPr>
          <p:cNvPr id="2" name="Title 1">
            <a:extLst>
              <a:ext uri="{FF2B5EF4-FFF2-40B4-BE49-F238E27FC236}">
                <a16:creationId xmlns:a16="http://schemas.microsoft.com/office/drawing/2014/main" id="{224BA7FC-2B46-FB46-33BE-C0FCAC1E2212}"/>
              </a:ext>
            </a:extLst>
          </p:cNvPr>
          <p:cNvSpPr>
            <a:spLocks noGrp="1"/>
          </p:cNvSpPr>
          <p:nvPr>
            <p:ph type="title"/>
          </p:nvPr>
        </p:nvSpPr>
        <p:spPr>
          <a:xfrm>
            <a:off x="1195391" y="-2106418"/>
            <a:ext cx="9801854" cy="2790331"/>
          </a:xfrm>
        </p:spPr>
        <p:txBody>
          <a:bodyPr vert="horz" lIns="91440" tIns="45720" rIns="91440" bIns="45720" rtlCol="0" anchor="b">
            <a:normAutofit/>
          </a:bodyPr>
          <a:lstStyle/>
          <a:p>
            <a:pPr algn="ctr"/>
            <a:r>
              <a:rPr lang="en-US" sz="4800" kern="1200" dirty="0">
                <a:solidFill>
                  <a:srgbClr val="FFFFFF"/>
                </a:solidFill>
                <a:latin typeface="+mj-lt"/>
                <a:ea typeface="+mj-ea"/>
                <a:cs typeface="+mj-cs"/>
              </a:rPr>
              <a:t>Talent Overview</a:t>
            </a:r>
          </a:p>
        </p:txBody>
      </p:sp>
      <p:pic>
        <p:nvPicPr>
          <p:cNvPr id="4" name="Content Placeholder 3" descr="A red and black logo&#10;&#10;Description automatically generated">
            <a:extLst>
              <a:ext uri="{FF2B5EF4-FFF2-40B4-BE49-F238E27FC236}">
                <a16:creationId xmlns:a16="http://schemas.microsoft.com/office/drawing/2014/main" id="{5FA53324-7999-7B2B-AE8D-C65142637847}"/>
              </a:ext>
            </a:extLst>
          </p:cNvPr>
          <p:cNvPicPr>
            <a:picLocks noGrp="1" noChangeAspect="1"/>
          </p:cNvPicPr>
          <p:nvPr>
            <p:ph idx="1"/>
          </p:nvPr>
        </p:nvPicPr>
        <p:blipFill rotWithShape="1">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l="13100" r="17342" b="-1"/>
          <a:stretch/>
        </p:blipFill>
        <p:spPr>
          <a:xfrm>
            <a:off x="11509554" y="5810250"/>
            <a:ext cx="682446" cy="104775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6" name="TextBox 15">
            <a:extLst>
              <a:ext uri="{FF2B5EF4-FFF2-40B4-BE49-F238E27FC236}">
                <a16:creationId xmlns:a16="http://schemas.microsoft.com/office/drawing/2014/main" id="{8E92F20D-EF51-F06E-6192-2FF414DDEFD0}"/>
              </a:ext>
            </a:extLst>
          </p:cNvPr>
          <p:cNvSpPr txBox="1"/>
          <p:nvPr/>
        </p:nvSpPr>
        <p:spPr>
          <a:xfrm>
            <a:off x="4042793" y="6236544"/>
            <a:ext cx="6097554" cy="646331"/>
          </a:xfrm>
          <a:prstGeom prst="rect">
            <a:avLst/>
          </a:prstGeom>
          <a:noFill/>
        </p:spPr>
        <p:txBody>
          <a:bodyPr wrap="square">
            <a:spAutoFit/>
          </a:bodyPr>
          <a:lstStyle/>
          <a:p>
            <a:r>
              <a:rPr lang="en-US" sz="1200" b="1" dirty="0">
                <a:solidFill>
                  <a:srgbClr val="FFFF00"/>
                </a:solidFill>
                <a:effectLst>
                  <a:outerShdw blurRad="38100" dist="38100" dir="2700000" algn="tl">
                    <a:srgbClr val="000000">
                      <a:alpha val="43137"/>
                    </a:srgbClr>
                  </a:outerShdw>
                </a:effectLst>
                <a:highlight>
                  <a:srgbClr val="FF0000"/>
                </a:highlight>
              </a:rPr>
              <a:t>Sigourney Weaver - Dr Grace </a:t>
            </a:r>
            <a:r>
              <a:rPr lang="en-US" sz="1200" b="1" dirty="0" err="1">
                <a:solidFill>
                  <a:srgbClr val="FFFF00"/>
                </a:solidFill>
                <a:effectLst>
                  <a:outerShdw blurRad="38100" dist="38100" dir="2700000" algn="tl">
                    <a:srgbClr val="000000">
                      <a:alpha val="43137"/>
                    </a:srgbClr>
                  </a:outerShdw>
                </a:effectLst>
                <a:highlight>
                  <a:srgbClr val="FF0000"/>
                </a:highlight>
              </a:rPr>
              <a:t>Austine</a:t>
            </a:r>
            <a:endParaRPr lang="en-US" sz="1200" b="1" dirty="0">
              <a:solidFill>
                <a:srgbClr val="FFFF00"/>
              </a:solidFill>
              <a:effectLst>
                <a:outerShdw blurRad="38100" dist="38100" dir="2700000" algn="tl">
                  <a:srgbClr val="000000">
                    <a:alpha val="43137"/>
                  </a:srgbClr>
                </a:outerShdw>
              </a:effectLst>
              <a:highlight>
                <a:srgbClr val="FF0000"/>
              </a:highlight>
            </a:endParaRPr>
          </a:p>
          <a:p>
            <a:r>
              <a:rPr lang="en-US" sz="1200" b="1" dirty="0">
                <a:solidFill>
                  <a:srgbClr val="FFFF00"/>
                </a:solidFill>
                <a:effectLst>
                  <a:outerShdw blurRad="38100" dist="38100" dir="2700000" algn="tl">
                    <a:srgbClr val="000000">
                      <a:alpha val="43137"/>
                    </a:srgbClr>
                  </a:outerShdw>
                </a:effectLst>
                <a:highlight>
                  <a:srgbClr val="FF0000"/>
                </a:highlight>
              </a:rPr>
              <a:t>Prior Work: Alien, Avatar 1, Gorillas in the Mist</a:t>
            </a:r>
          </a:p>
          <a:p>
            <a:r>
              <a:rPr lang="en-US" sz="1200" b="1" dirty="0">
                <a:solidFill>
                  <a:srgbClr val="FFFF00"/>
                </a:solidFill>
                <a:effectLst>
                  <a:outerShdw blurRad="38100" dist="38100" dir="2700000" algn="tl">
                    <a:srgbClr val="000000">
                      <a:alpha val="43137"/>
                    </a:srgbClr>
                  </a:outerShdw>
                </a:effectLst>
                <a:highlight>
                  <a:srgbClr val="FF0000"/>
                </a:highlight>
              </a:rPr>
              <a:t>Following: No Social Media (only fan accounts)</a:t>
            </a:r>
          </a:p>
        </p:txBody>
      </p:sp>
      <p:sp>
        <p:nvSpPr>
          <p:cNvPr id="18" name="TextBox 17">
            <a:extLst>
              <a:ext uri="{FF2B5EF4-FFF2-40B4-BE49-F238E27FC236}">
                <a16:creationId xmlns:a16="http://schemas.microsoft.com/office/drawing/2014/main" id="{8BA5487C-1387-DA35-C331-DA0B77250DDB}"/>
              </a:ext>
            </a:extLst>
          </p:cNvPr>
          <p:cNvSpPr txBox="1"/>
          <p:nvPr/>
        </p:nvSpPr>
        <p:spPr>
          <a:xfrm>
            <a:off x="8071484" y="6242506"/>
            <a:ext cx="6125592" cy="646331"/>
          </a:xfrm>
          <a:prstGeom prst="rect">
            <a:avLst/>
          </a:prstGeom>
          <a:noFill/>
        </p:spPr>
        <p:txBody>
          <a:bodyPr wrap="square">
            <a:spAutoFit/>
          </a:bodyPr>
          <a:lstStyle/>
          <a:p>
            <a:r>
              <a:rPr lang="en-US" sz="1200" b="1" dirty="0">
                <a:solidFill>
                  <a:srgbClr val="FFFF00"/>
                </a:solidFill>
                <a:highlight>
                  <a:srgbClr val="FF0000"/>
                </a:highlight>
              </a:rPr>
              <a:t>Sam Worthington - Jake Sully</a:t>
            </a:r>
          </a:p>
          <a:p>
            <a:r>
              <a:rPr lang="en-US" sz="1200" b="1" dirty="0">
                <a:solidFill>
                  <a:srgbClr val="FFFF00"/>
                </a:solidFill>
                <a:highlight>
                  <a:srgbClr val="FF0000"/>
                </a:highlight>
              </a:rPr>
              <a:t>Prior Work: Terminator-Salvation, Clash of the Titans</a:t>
            </a:r>
          </a:p>
          <a:p>
            <a:r>
              <a:rPr lang="en-US" sz="1200" b="1" dirty="0">
                <a:solidFill>
                  <a:srgbClr val="FFFF00"/>
                </a:solidFill>
                <a:highlight>
                  <a:srgbClr val="FF0000"/>
                </a:highlight>
              </a:rPr>
              <a:t>Following: No Social Media (only fan accounts</a:t>
            </a:r>
          </a:p>
        </p:txBody>
      </p:sp>
      <p:sp>
        <p:nvSpPr>
          <p:cNvPr id="20" name="TextBox 19">
            <a:extLst>
              <a:ext uri="{FF2B5EF4-FFF2-40B4-BE49-F238E27FC236}">
                <a16:creationId xmlns:a16="http://schemas.microsoft.com/office/drawing/2014/main" id="{05B93612-34D6-FC22-FC92-249FC9C38753}"/>
              </a:ext>
            </a:extLst>
          </p:cNvPr>
          <p:cNvSpPr txBox="1"/>
          <p:nvPr/>
        </p:nvSpPr>
        <p:spPr>
          <a:xfrm>
            <a:off x="-38034" y="6248983"/>
            <a:ext cx="7129604" cy="646331"/>
          </a:xfrm>
          <a:prstGeom prst="rect">
            <a:avLst/>
          </a:prstGeom>
          <a:noFill/>
        </p:spPr>
        <p:txBody>
          <a:bodyPr wrap="square">
            <a:spAutoFit/>
          </a:bodyPr>
          <a:lstStyle/>
          <a:p>
            <a:r>
              <a:rPr lang="en-US" sz="1200" b="1" dirty="0">
                <a:solidFill>
                  <a:srgbClr val="FFFF00"/>
                </a:solidFill>
                <a:effectLst>
                  <a:outerShdw blurRad="38100" dist="38100" dir="2700000" algn="tl">
                    <a:srgbClr val="000000">
                      <a:alpha val="43137"/>
                    </a:srgbClr>
                  </a:outerShdw>
                </a:effectLst>
                <a:highlight>
                  <a:srgbClr val="FF0000"/>
                </a:highlight>
              </a:rPr>
              <a:t>Zoe Saldana – Neytiri</a:t>
            </a:r>
          </a:p>
          <a:p>
            <a:r>
              <a:rPr lang="en-US" sz="1200" b="1" dirty="0">
                <a:solidFill>
                  <a:srgbClr val="FFFF00"/>
                </a:solidFill>
                <a:effectLst>
                  <a:outerShdw blurRad="38100" dist="38100" dir="2700000" algn="tl">
                    <a:srgbClr val="000000">
                      <a:alpha val="43137"/>
                    </a:srgbClr>
                  </a:outerShdw>
                </a:effectLst>
                <a:highlight>
                  <a:srgbClr val="FF0000"/>
                </a:highlight>
              </a:rPr>
              <a:t>Prior Work: Guardians of the Galaxy, Star Trek (2009)</a:t>
            </a:r>
          </a:p>
          <a:p>
            <a:r>
              <a:rPr lang="en-US" sz="1200" b="1" dirty="0">
                <a:solidFill>
                  <a:srgbClr val="FFFF00"/>
                </a:solidFill>
                <a:effectLst>
                  <a:outerShdw blurRad="38100" dist="38100" dir="2700000" algn="tl">
                    <a:srgbClr val="000000">
                      <a:alpha val="43137"/>
                    </a:srgbClr>
                  </a:outerShdw>
                </a:effectLst>
                <a:highlight>
                  <a:srgbClr val="FF0000"/>
                </a:highlight>
              </a:rPr>
              <a:t>Following: IG: 11.1M X: 1.2M FB: 5.6M</a:t>
            </a:r>
          </a:p>
        </p:txBody>
      </p:sp>
      <p:sp>
        <p:nvSpPr>
          <p:cNvPr id="3" name="TextBox 2">
            <a:extLst>
              <a:ext uri="{FF2B5EF4-FFF2-40B4-BE49-F238E27FC236}">
                <a16:creationId xmlns:a16="http://schemas.microsoft.com/office/drawing/2014/main" id="{E9FD264D-5A74-5A7B-CF23-430A0597022B}"/>
              </a:ext>
            </a:extLst>
          </p:cNvPr>
          <p:cNvSpPr txBox="1"/>
          <p:nvPr/>
        </p:nvSpPr>
        <p:spPr>
          <a:xfrm>
            <a:off x="3684" y="49763"/>
            <a:ext cx="470963" cy="369332"/>
          </a:xfrm>
          <a:prstGeom prst="rect">
            <a:avLst/>
          </a:prstGeom>
          <a:noFill/>
        </p:spPr>
        <p:txBody>
          <a:bodyPr wrap="none" rtlCol="0">
            <a:spAutoFit/>
          </a:bodyPr>
          <a:lstStyle/>
          <a:p>
            <a:r>
              <a:rPr lang="en-US" dirty="0"/>
              <a:t>KG</a:t>
            </a:r>
          </a:p>
        </p:txBody>
      </p:sp>
    </p:spTree>
    <p:extLst>
      <p:ext uri="{BB962C8B-B14F-4D97-AF65-F5344CB8AC3E}">
        <p14:creationId xmlns:p14="http://schemas.microsoft.com/office/powerpoint/2010/main" val="1907637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F277EAE-FC73-4AE5-9BDB-0BE814F954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6" name="Oval 25">
              <a:extLst>
                <a:ext uri="{FF2B5EF4-FFF2-40B4-BE49-F238E27FC236}">
                  <a16:creationId xmlns:a16="http://schemas.microsoft.com/office/drawing/2014/main" id="{66CC8DCE-8D82-400F-A315-4CD008FDA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339B13E9-2F1D-489D-842D-20AC7313D1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1E7447BD-F39C-4290-8A87-E61FD98A28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EB36854-40EE-40C4-A488-60EAA83B2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77165098-3853-4969-9EAF-796B9751F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7EF9153-D515-4DA2-A63C-58C0298309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descr="A person in a suit and tie&#10;&#10;Description automatically generated">
            <a:extLst>
              <a:ext uri="{FF2B5EF4-FFF2-40B4-BE49-F238E27FC236}">
                <a16:creationId xmlns:a16="http://schemas.microsoft.com/office/drawing/2014/main" id="{7C5BCF6F-F3D4-2DFF-A787-B2BA7A1ED27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84" r="-3" b="16781"/>
          <a:stretch/>
        </p:blipFill>
        <p:spPr>
          <a:xfrm>
            <a:off x="600456" y="412377"/>
            <a:ext cx="2647399" cy="3162778"/>
          </a:xfrm>
          <a:prstGeom prst="rect">
            <a:avLst/>
          </a:prstGeom>
        </p:spPr>
      </p:pic>
      <p:grpSp>
        <p:nvGrpSpPr>
          <p:cNvPr id="33" name="Group 32">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0585" y="561296"/>
            <a:ext cx="304800" cy="429768"/>
            <a:chOff x="215328" y="-46937"/>
            <a:chExt cx="304800" cy="2773841"/>
          </a:xfrm>
        </p:grpSpPr>
        <p:cxnSp>
          <p:nvCxnSpPr>
            <p:cNvPr id="34" name="Straight Connector 33">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6" name="Picture 5" descr="A person with long hair wearing earrings&#10;&#10;Description automatically generated">
            <a:extLst>
              <a:ext uri="{FF2B5EF4-FFF2-40B4-BE49-F238E27FC236}">
                <a16:creationId xmlns:a16="http://schemas.microsoft.com/office/drawing/2014/main" id="{FCAFC414-9894-1863-6FAC-892348DE3151}"/>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3083" r="29834" b="1"/>
          <a:stretch/>
        </p:blipFill>
        <p:spPr>
          <a:xfrm>
            <a:off x="3343738" y="412377"/>
            <a:ext cx="2647399" cy="3162778"/>
          </a:xfrm>
          <a:prstGeom prst="rect">
            <a:avLst/>
          </a:prstGeom>
        </p:spPr>
      </p:pic>
      <p:pic>
        <p:nvPicPr>
          <p:cNvPr id="12" name="Picture 11" descr="A person in a black suit&#10;&#10;Description automatically generated">
            <a:extLst>
              <a:ext uri="{FF2B5EF4-FFF2-40B4-BE49-F238E27FC236}">
                <a16:creationId xmlns:a16="http://schemas.microsoft.com/office/drawing/2014/main" id="{022B0581-0D7A-C472-79DD-9E23868CF561}"/>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593" r="18473" b="6"/>
          <a:stretch/>
        </p:blipFill>
        <p:spPr>
          <a:xfrm>
            <a:off x="6087020" y="412377"/>
            <a:ext cx="2647399" cy="3162778"/>
          </a:xfrm>
          <a:prstGeom prst="rect">
            <a:avLst/>
          </a:prstGeom>
        </p:spPr>
      </p:pic>
      <p:sp>
        <p:nvSpPr>
          <p:cNvPr id="39" name="Rectangle 38">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42" name="Straight Connector 41">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9" name="Picture 8" descr="A person smiling at the camera&#10;&#10;Description automatically generated">
            <a:extLst>
              <a:ext uri="{FF2B5EF4-FFF2-40B4-BE49-F238E27FC236}">
                <a16:creationId xmlns:a16="http://schemas.microsoft.com/office/drawing/2014/main" id="{DBE86636-0081-0AB8-B652-7B321F8DAA28}"/>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r="1" b="16673"/>
          <a:stretch/>
        </p:blipFill>
        <p:spPr>
          <a:xfrm>
            <a:off x="8830303" y="412377"/>
            <a:ext cx="2647399" cy="3162778"/>
          </a:xfrm>
          <a:prstGeom prst="rect">
            <a:avLst/>
          </a:prstGeom>
        </p:spPr>
      </p:pic>
      <p:sp>
        <p:nvSpPr>
          <p:cNvPr id="47" name="Rectangle 46">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50" name="Straight Connector 49">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AA7C891-AFA6-7F5F-DACF-89B88514BCAE}"/>
              </a:ext>
            </a:extLst>
          </p:cNvPr>
          <p:cNvSpPr>
            <a:spLocks noGrp="1"/>
          </p:cNvSpPr>
          <p:nvPr>
            <p:ph type="title"/>
          </p:nvPr>
        </p:nvSpPr>
        <p:spPr>
          <a:xfrm>
            <a:off x="3961869" y="6082357"/>
            <a:ext cx="4550664" cy="2129586"/>
          </a:xfrm>
          <a:noFill/>
        </p:spPr>
        <p:txBody>
          <a:bodyPr anchor="t">
            <a:normAutofit/>
          </a:bodyPr>
          <a:lstStyle/>
          <a:p>
            <a:r>
              <a:rPr lang="en-US" sz="4800" dirty="0">
                <a:solidFill>
                  <a:schemeClr val="bg1"/>
                </a:solidFill>
              </a:rPr>
              <a:t>Talent Overview</a:t>
            </a:r>
          </a:p>
        </p:txBody>
      </p:sp>
      <p:pic>
        <p:nvPicPr>
          <p:cNvPr id="4" name="Content Placeholder 3" descr="A red and black logo&#10;&#10;Description automatically generated">
            <a:extLst>
              <a:ext uri="{FF2B5EF4-FFF2-40B4-BE49-F238E27FC236}">
                <a16:creationId xmlns:a16="http://schemas.microsoft.com/office/drawing/2014/main" id="{C1FC9F6A-540A-1DCD-D01F-8A350384A235}"/>
              </a:ext>
            </a:extLst>
          </p:cNvPr>
          <p:cNvPicPr>
            <a:picLocks noGrp="1" noChangeAspect="1"/>
          </p:cNvPicPr>
          <p:nvPr>
            <p:ph idx="1"/>
          </p:nvPr>
        </p:nvPicPr>
        <p:blipFill rotWithShape="1">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l="13100" r="17342" b="-1"/>
          <a:stretch/>
        </p:blipFill>
        <p:spPr>
          <a:xfrm>
            <a:off x="11509554" y="5810250"/>
            <a:ext cx="682446" cy="104775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8" name="TextBox 17">
            <a:extLst>
              <a:ext uri="{FF2B5EF4-FFF2-40B4-BE49-F238E27FC236}">
                <a16:creationId xmlns:a16="http://schemas.microsoft.com/office/drawing/2014/main" id="{C5E80ED9-6F7E-C8C9-BE0A-D36D9D2A381D}"/>
              </a:ext>
            </a:extLst>
          </p:cNvPr>
          <p:cNvSpPr txBox="1"/>
          <p:nvPr/>
        </p:nvSpPr>
        <p:spPr>
          <a:xfrm>
            <a:off x="596411" y="3786557"/>
            <a:ext cx="4044480" cy="830997"/>
          </a:xfrm>
          <a:prstGeom prst="rect">
            <a:avLst/>
          </a:prstGeom>
          <a:noFill/>
        </p:spPr>
        <p:txBody>
          <a:bodyPr wrap="square">
            <a:spAutoFit/>
          </a:bodyPr>
          <a:lstStyle/>
          <a:p>
            <a:r>
              <a:rPr lang="en-US" sz="1200" b="1" dirty="0">
                <a:solidFill>
                  <a:srgbClr val="FFFF00"/>
                </a:solidFill>
                <a:effectLst>
                  <a:outerShdw blurRad="38100" dist="38100" dir="2700000" algn="tl">
                    <a:srgbClr val="000000">
                      <a:alpha val="43137"/>
                    </a:srgbClr>
                  </a:outerShdw>
                </a:effectLst>
                <a:highlight>
                  <a:srgbClr val="FF0000"/>
                </a:highlight>
              </a:rPr>
              <a:t>Giovanni </a:t>
            </a:r>
            <a:r>
              <a:rPr lang="en-US" sz="1200" b="1" dirty="0" err="1">
                <a:solidFill>
                  <a:srgbClr val="FFFF00"/>
                </a:solidFill>
                <a:effectLst>
                  <a:outerShdw blurRad="38100" dist="38100" dir="2700000" algn="tl">
                    <a:srgbClr val="000000">
                      <a:alpha val="43137"/>
                    </a:srgbClr>
                  </a:outerShdw>
                </a:effectLst>
                <a:highlight>
                  <a:srgbClr val="FF0000"/>
                </a:highlight>
              </a:rPr>
              <a:t>Ribisi</a:t>
            </a:r>
            <a:r>
              <a:rPr lang="en-US" sz="1200" b="1" dirty="0">
                <a:solidFill>
                  <a:srgbClr val="FFFF00"/>
                </a:solidFill>
                <a:effectLst>
                  <a:outerShdw blurRad="38100" dist="38100" dir="2700000" algn="tl">
                    <a:srgbClr val="000000">
                      <a:alpha val="43137"/>
                    </a:srgbClr>
                  </a:outerShdw>
                </a:effectLst>
                <a:highlight>
                  <a:srgbClr val="FF0000"/>
                </a:highlight>
              </a:rPr>
              <a:t> – Selfridge</a:t>
            </a:r>
          </a:p>
          <a:p>
            <a:r>
              <a:rPr lang="en-US" sz="1200" b="1" dirty="0">
                <a:solidFill>
                  <a:srgbClr val="FFFF00"/>
                </a:solidFill>
                <a:effectLst>
                  <a:outerShdw blurRad="38100" dist="38100" dir="2700000" algn="tl">
                    <a:srgbClr val="000000">
                      <a:alpha val="43137"/>
                    </a:srgbClr>
                  </a:outerShdw>
                </a:effectLst>
                <a:highlight>
                  <a:srgbClr val="FF0000"/>
                </a:highlight>
              </a:rPr>
              <a:t>Prior Works - Boiler Room, The Gift, Sneaky Pete</a:t>
            </a:r>
          </a:p>
          <a:p>
            <a:r>
              <a:rPr lang="en-US" sz="1200" b="1" dirty="0">
                <a:solidFill>
                  <a:srgbClr val="FFFF00"/>
                </a:solidFill>
                <a:effectLst>
                  <a:outerShdw blurRad="38100" dist="38100" dir="2700000" algn="tl">
                    <a:srgbClr val="000000">
                      <a:alpha val="43137"/>
                    </a:srgbClr>
                  </a:outerShdw>
                </a:effectLst>
                <a:highlight>
                  <a:srgbClr val="FF0000"/>
                </a:highlight>
              </a:rPr>
              <a:t>Following: X: 24.3K (Not active on social media</a:t>
            </a:r>
          </a:p>
          <a:p>
            <a:r>
              <a:rPr lang="en-US" sz="1200" b="1" dirty="0">
                <a:solidFill>
                  <a:srgbClr val="FFFF00"/>
                </a:solidFill>
                <a:effectLst>
                  <a:outerShdw blurRad="38100" dist="38100" dir="2700000" algn="tl">
                    <a:srgbClr val="000000">
                      <a:alpha val="43137"/>
                    </a:srgbClr>
                  </a:outerShdw>
                </a:effectLst>
                <a:highlight>
                  <a:srgbClr val="FF0000"/>
                </a:highlight>
              </a:rPr>
              <a:t>*Far Left</a:t>
            </a:r>
          </a:p>
        </p:txBody>
      </p:sp>
      <p:sp>
        <p:nvSpPr>
          <p:cNvPr id="20" name="TextBox 19">
            <a:extLst>
              <a:ext uri="{FF2B5EF4-FFF2-40B4-BE49-F238E27FC236}">
                <a16:creationId xmlns:a16="http://schemas.microsoft.com/office/drawing/2014/main" id="{9C9D1A55-216C-3E26-FC0A-D9F86C0AE7CA}"/>
              </a:ext>
            </a:extLst>
          </p:cNvPr>
          <p:cNvSpPr txBox="1"/>
          <p:nvPr/>
        </p:nvSpPr>
        <p:spPr>
          <a:xfrm>
            <a:off x="5112784" y="3758156"/>
            <a:ext cx="6321600" cy="830997"/>
          </a:xfrm>
          <a:prstGeom prst="rect">
            <a:avLst/>
          </a:prstGeom>
          <a:noFill/>
        </p:spPr>
        <p:txBody>
          <a:bodyPr wrap="square">
            <a:spAutoFit/>
          </a:bodyPr>
          <a:lstStyle/>
          <a:p>
            <a:r>
              <a:rPr lang="en-US" sz="1200" b="1" dirty="0">
                <a:solidFill>
                  <a:srgbClr val="FFFF00"/>
                </a:solidFill>
                <a:effectLst>
                  <a:outerShdw blurRad="38100" dist="38100" dir="2700000" algn="tl">
                    <a:srgbClr val="000000">
                      <a:alpha val="43137"/>
                    </a:srgbClr>
                  </a:outerShdw>
                </a:effectLst>
                <a:highlight>
                  <a:srgbClr val="FF0000"/>
                </a:highlight>
              </a:rPr>
              <a:t>Michelle Yeoh - Dr. Karina </a:t>
            </a:r>
            <a:r>
              <a:rPr lang="en-US" sz="1200" b="1" dirty="0" err="1">
                <a:solidFill>
                  <a:srgbClr val="FFFF00"/>
                </a:solidFill>
                <a:effectLst>
                  <a:outerShdw blurRad="38100" dist="38100" dir="2700000" algn="tl">
                    <a:srgbClr val="000000">
                      <a:alpha val="43137"/>
                    </a:srgbClr>
                  </a:outerShdw>
                </a:effectLst>
                <a:highlight>
                  <a:srgbClr val="FF0000"/>
                </a:highlight>
              </a:rPr>
              <a:t>Mogue</a:t>
            </a:r>
            <a:endParaRPr lang="en-US" sz="1200" b="1" dirty="0">
              <a:solidFill>
                <a:srgbClr val="FFFF00"/>
              </a:solidFill>
              <a:effectLst>
                <a:outerShdw blurRad="38100" dist="38100" dir="2700000" algn="tl">
                  <a:srgbClr val="000000">
                    <a:alpha val="43137"/>
                  </a:srgbClr>
                </a:outerShdw>
              </a:effectLst>
              <a:highlight>
                <a:srgbClr val="FF0000"/>
              </a:highlight>
            </a:endParaRPr>
          </a:p>
          <a:p>
            <a:r>
              <a:rPr lang="en-US" sz="1200" b="1" dirty="0">
                <a:solidFill>
                  <a:srgbClr val="FFFF00"/>
                </a:solidFill>
                <a:effectLst>
                  <a:outerShdw blurRad="38100" dist="38100" dir="2700000" algn="tl">
                    <a:srgbClr val="000000">
                      <a:alpha val="43137"/>
                    </a:srgbClr>
                  </a:outerShdw>
                </a:effectLst>
                <a:highlight>
                  <a:srgbClr val="FF0000"/>
                </a:highlight>
              </a:rPr>
              <a:t>Prior Work: Everything Everywhere all at Once, Crazy Rich Asians, Tomorrow Never Dies</a:t>
            </a:r>
          </a:p>
          <a:p>
            <a:r>
              <a:rPr lang="en-US" sz="1200" b="1" dirty="0">
                <a:solidFill>
                  <a:srgbClr val="FFFF00"/>
                </a:solidFill>
                <a:effectLst>
                  <a:outerShdw blurRad="38100" dist="38100" dir="2700000" algn="tl">
                    <a:srgbClr val="000000">
                      <a:alpha val="43137"/>
                    </a:srgbClr>
                  </a:outerShdw>
                </a:effectLst>
                <a:highlight>
                  <a:srgbClr val="FF0000"/>
                </a:highlight>
              </a:rPr>
              <a:t>Following: IG: 2.6M FB: 540k</a:t>
            </a:r>
          </a:p>
          <a:p>
            <a:r>
              <a:rPr lang="en-US" sz="1200" b="1" dirty="0">
                <a:solidFill>
                  <a:srgbClr val="FFFF00"/>
                </a:solidFill>
                <a:effectLst>
                  <a:outerShdw blurRad="38100" dist="38100" dir="2700000" algn="tl">
                    <a:srgbClr val="000000">
                      <a:alpha val="43137"/>
                    </a:srgbClr>
                  </a:outerShdw>
                </a:effectLst>
                <a:highlight>
                  <a:srgbClr val="FF0000"/>
                </a:highlight>
              </a:rPr>
              <a:t>*2</a:t>
            </a:r>
            <a:r>
              <a:rPr lang="en-US" sz="1200" b="1" baseline="30000" dirty="0">
                <a:solidFill>
                  <a:srgbClr val="FFFF00"/>
                </a:solidFill>
                <a:effectLst>
                  <a:outerShdw blurRad="38100" dist="38100" dir="2700000" algn="tl">
                    <a:srgbClr val="000000">
                      <a:alpha val="43137"/>
                    </a:srgbClr>
                  </a:outerShdw>
                </a:effectLst>
                <a:highlight>
                  <a:srgbClr val="FF0000"/>
                </a:highlight>
              </a:rPr>
              <a:t>nd</a:t>
            </a:r>
            <a:r>
              <a:rPr lang="en-US" sz="1200" b="1" dirty="0">
                <a:solidFill>
                  <a:srgbClr val="FFFF00"/>
                </a:solidFill>
                <a:effectLst>
                  <a:outerShdw blurRad="38100" dist="38100" dir="2700000" algn="tl">
                    <a:srgbClr val="000000">
                      <a:alpha val="43137"/>
                    </a:srgbClr>
                  </a:outerShdw>
                </a:effectLst>
                <a:highlight>
                  <a:srgbClr val="FF0000"/>
                </a:highlight>
              </a:rPr>
              <a:t> from left</a:t>
            </a:r>
          </a:p>
        </p:txBody>
      </p:sp>
      <p:sp>
        <p:nvSpPr>
          <p:cNvPr id="24" name="TextBox 23">
            <a:extLst>
              <a:ext uri="{FF2B5EF4-FFF2-40B4-BE49-F238E27FC236}">
                <a16:creationId xmlns:a16="http://schemas.microsoft.com/office/drawing/2014/main" id="{A4881D5A-4BC0-8AEA-3DFC-089F963F3BE8}"/>
              </a:ext>
            </a:extLst>
          </p:cNvPr>
          <p:cNvSpPr txBox="1"/>
          <p:nvPr/>
        </p:nvSpPr>
        <p:spPr>
          <a:xfrm>
            <a:off x="590389" y="5079620"/>
            <a:ext cx="6094520" cy="830997"/>
          </a:xfrm>
          <a:prstGeom prst="rect">
            <a:avLst/>
          </a:prstGeom>
          <a:noFill/>
        </p:spPr>
        <p:txBody>
          <a:bodyPr wrap="square">
            <a:spAutoFit/>
          </a:bodyPr>
          <a:lstStyle/>
          <a:p>
            <a:r>
              <a:rPr lang="en-US" sz="1200" b="1">
                <a:solidFill>
                  <a:srgbClr val="FFFF00"/>
                </a:solidFill>
                <a:effectLst>
                  <a:outerShdw blurRad="38100" dist="38100" dir="2700000" algn="tl">
                    <a:srgbClr val="000000">
                      <a:alpha val="43137"/>
                    </a:srgbClr>
                  </a:outerShdw>
                </a:effectLst>
                <a:highlight>
                  <a:srgbClr val="FF0000"/>
                </a:highlight>
              </a:rPr>
              <a:t>David Thewlis – Peylak</a:t>
            </a:r>
          </a:p>
          <a:p>
            <a:r>
              <a:rPr lang="en-US" sz="1200" b="1">
                <a:solidFill>
                  <a:srgbClr val="FFFF00"/>
                </a:solidFill>
                <a:effectLst>
                  <a:outerShdw blurRad="38100" dist="38100" dir="2700000" algn="tl">
                    <a:srgbClr val="000000">
                      <a:alpha val="43137"/>
                    </a:srgbClr>
                  </a:outerShdw>
                </a:effectLst>
                <a:highlight>
                  <a:srgbClr val="FF0000"/>
                </a:highlight>
              </a:rPr>
              <a:t>Prior Work : Naked, Harry Potter, Wonder Woman</a:t>
            </a:r>
          </a:p>
          <a:p>
            <a:r>
              <a:rPr lang="en-US" sz="1200" b="1">
                <a:solidFill>
                  <a:srgbClr val="FFFF00"/>
                </a:solidFill>
                <a:effectLst>
                  <a:outerShdw blurRad="38100" dist="38100" dir="2700000" algn="tl">
                    <a:srgbClr val="000000">
                      <a:alpha val="43137"/>
                    </a:srgbClr>
                  </a:outerShdw>
                </a:effectLst>
                <a:highlight>
                  <a:srgbClr val="FF0000"/>
                </a:highlight>
              </a:rPr>
              <a:t>Following: IG: 354K</a:t>
            </a:r>
          </a:p>
          <a:p>
            <a:r>
              <a:rPr lang="en-US" sz="1200" b="1">
                <a:solidFill>
                  <a:srgbClr val="FFFF00"/>
                </a:solidFill>
                <a:effectLst>
                  <a:outerShdw blurRad="38100" dist="38100" dir="2700000" algn="tl">
                    <a:srgbClr val="000000">
                      <a:alpha val="43137"/>
                    </a:srgbClr>
                  </a:outerShdw>
                </a:effectLst>
                <a:highlight>
                  <a:srgbClr val="FF0000"/>
                </a:highlight>
              </a:rPr>
              <a:t>*2</a:t>
            </a:r>
            <a:r>
              <a:rPr lang="en-US" sz="1200" b="1" baseline="30000">
                <a:solidFill>
                  <a:srgbClr val="FFFF00"/>
                </a:solidFill>
                <a:effectLst>
                  <a:outerShdw blurRad="38100" dist="38100" dir="2700000" algn="tl">
                    <a:srgbClr val="000000">
                      <a:alpha val="43137"/>
                    </a:srgbClr>
                  </a:outerShdw>
                </a:effectLst>
                <a:highlight>
                  <a:srgbClr val="FF0000"/>
                </a:highlight>
              </a:rPr>
              <a:t>nd</a:t>
            </a:r>
            <a:r>
              <a:rPr lang="en-US" sz="1200" b="1">
                <a:solidFill>
                  <a:srgbClr val="FFFF00"/>
                </a:solidFill>
                <a:effectLst>
                  <a:outerShdw blurRad="38100" dist="38100" dir="2700000" algn="tl">
                    <a:srgbClr val="000000">
                      <a:alpha val="43137"/>
                    </a:srgbClr>
                  </a:outerShdw>
                </a:effectLst>
                <a:highlight>
                  <a:srgbClr val="FF0000"/>
                </a:highlight>
              </a:rPr>
              <a:t> from right</a:t>
            </a:r>
            <a:endParaRPr lang="en-US" sz="1200" b="1" dirty="0">
              <a:solidFill>
                <a:srgbClr val="FFFF00"/>
              </a:solidFill>
              <a:effectLst>
                <a:outerShdw blurRad="38100" dist="38100" dir="2700000" algn="tl">
                  <a:srgbClr val="000000">
                    <a:alpha val="43137"/>
                  </a:srgbClr>
                </a:outerShdw>
              </a:effectLst>
              <a:highlight>
                <a:srgbClr val="FF0000"/>
              </a:highlight>
            </a:endParaRPr>
          </a:p>
        </p:txBody>
      </p:sp>
      <p:sp>
        <p:nvSpPr>
          <p:cNvPr id="38" name="TextBox 37">
            <a:extLst>
              <a:ext uri="{FF2B5EF4-FFF2-40B4-BE49-F238E27FC236}">
                <a16:creationId xmlns:a16="http://schemas.microsoft.com/office/drawing/2014/main" id="{100084D2-BBD3-4A54-B363-AB5420F18F5D}"/>
              </a:ext>
            </a:extLst>
          </p:cNvPr>
          <p:cNvSpPr txBox="1"/>
          <p:nvPr/>
        </p:nvSpPr>
        <p:spPr>
          <a:xfrm>
            <a:off x="5127050" y="5073467"/>
            <a:ext cx="6094520" cy="830997"/>
          </a:xfrm>
          <a:prstGeom prst="rect">
            <a:avLst/>
          </a:prstGeom>
          <a:noFill/>
        </p:spPr>
        <p:txBody>
          <a:bodyPr wrap="square">
            <a:spAutoFit/>
          </a:bodyPr>
          <a:lstStyle/>
          <a:p>
            <a:r>
              <a:rPr lang="en-US" sz="1200" b="1" dirty="0">
                <a:solidFill>
                  <a:srgbClr val="FFFF00"/>
                </a:solidFill>
                <a:effectLst>
                  <a:outerShdw blurRad="38100" dist="38100" dir="2700000" algn="tl">
                    <a:srgbClr val="000000">
                      <a:alpha val="43137"/>
                    </a:srgbClr>
                  </a:outerShdw>
                </a:effectLst>
                <a:highlight>
                  <a:srgbClr val="FF0000"/>
                </a:highlight>
              </a:rPr>
              <a:t>Stephen Lang - Miles </a:t>
            </a:r>
            <a:r>
              <a:rPr lang="en-US" sz="1200" b="1" dirty="0" err="1">
                <a:solidFill>
                  <a:srgbClr val="FFFF00"/>
                </a:solidFill>
                <a:effectLst>
                  <a:outerShdw blurRad="38100" dist="38100" dir="2700000" algn="tl">
                    <a:srgbClr val="000000">
                      <a:alpha val="43137"/>
                    </a:srgbClr>
                  </a:outerShdw>
                </a:effectLst>
                <a:highlight>
                  <a:srgbClr val="FF0000"/>
                </a:highlight>
              </a:rPr>
              <a:t>Quaritch</a:t>
            </a:r>
            <a:endParaRPr lang="en-US" sz="1200" b="1" dirty="0">
              <a:solidFill>
                <a:srgbClr val="FFFF00"/>
              </a:solidFill>
              <a:effectLst>
                <a:outerShdw blurRad="38100" dist="38100" dir="2700000" algn="tl">
                  <a:srgbClr val="000000">
                    <a:alpha val="43137"/>
                  </a:srgbClr>
                </a:outerShdw>
              </a:effectLst>
              <a:highlight>
                <a:srgbClr val="FF0000"/>
              </a:highlight>
            </a:endParaRPr>
          </a:p>
          <a:p>
            <a:r>
              <a:rPr lang="en-US" sz="1200" b="1" dirty="0">
                <a:solidFill>
                  <a:srgbClr val="FFFF00"/>
                </a:solidFill>
                <a:effectLst>
                  <a:outerShdw blurRad="38100" dist="38100" dir="2700000" algn="tl">
                    <a:srgbClr val="000000">
                      <a:alpha val="43137"/>
                    </a:srgbClr>
                  </a:outerShdw>
                </a:effectLst>
                <a:highlight>
                  <a:srgbClr val="FF0000"/>
                </a:highlight>
              </a:rPr>
              <a:t>Prior Work: Avatar, Don't Breathe, </a:t>
            </a:r>
            <a:r>
              <a:rPr lang="en-US" sz="1200" b="1" dirty="0" err="1">
                <a:solidFill>
                  <a:srgbClr val="FFFF00"/>
                </a:solidFill>
                <a:effectLst>
                  <a:outerShdw blurRad="38100" dist="38100" dir="2700000" algn="tl">
                    <a:srgbClr val="000000">
                      <a:alpha val="43137"/>
                    </a:srgbClr>
                  </a:outerShdw>
                </a:effectLst>
                <a:highlight>
                  <a:srgbClr val="FF0000"/>
                </a:highlight>
              </a:rPr>
              <a:t>ManHunter</a:t>
            </a:r>
            <a:endParaRPr lang="en-US" sz="1200" b="1" dirty="0">
              <a:solidFill>
                <a:srgbClr val="FFFF00"/>
              </a:solidFill>
              <a:effectLst>
                <a:outerShdw blurRad="38100" dist="38100" dir="2700000" algn="tl">
                  <a:srgbClr val="000000">
                    <a:alpha val="43137"/>
                  </a:srgbClr>
                </a:outerShdw>
              </a:effectLst>
              <a:highlight>
                <a:srgbClr val="FF0000"/>
              </a:highlight>
            </a:endParaRPr>
          </a:p>
          <a:p>
            <a:r>
              <a:rPr lang="en-US" sz="1200" b="1" dirty="0">
                <a:solidFill>
                  <a:srgbClr val="FFFF00"/>
                </a:solidFill>
                <a:effectLst>
                  <a:outerShdw blurRad="38100" dist="38100" dir="2700000" algn="tl">
                    <a:srgbClr val="000000">
                      <a:alpha val="43137"/>
                    </a:srgbClr>
                  </a:outerShdw>
                </a:effectLst>
                <a:highlight>
                  <a:srgbClr val="FF0000"/>
                </a:highlight>
              </a:rPr>
              <a:t>Following: IG: 103K X: 25.4K FB: 8.7K</a:t>
            </a:r>
          </a:p>
          <a:p>
            <a:r>
              <a:rPr lang="en-US" sz="1200" b="1" dirty="0">
                <a:solidFill>
                  <a:srgbClr val="FFFF00"/>
                </a:solidFill>
                <a:effectLst>
                  <a:outerShdw blurRad="38100" dist="38100" dir="2700000" algn="tl">
                    <a:srgbClr val="000000">
                      <a:alpha val="43137"/>
                    </a:srgbClr>
                  </a:outerShdw>
                </a:effectLst>
                <a:highlight>
                  <a:srgbClr val="FF0000"/>
                </a:highlight>
              </a:rPr>
              <a:t>*Far Right</a:t>
            </a:r>
          </a:p>
        </p:txBody>
      </p:sp>
      <p:sp>
        <p:nvSpPr>
          <p:cNvPr id="3" name="TextBox 2">
            <a:extLst>
              <a:ext uri="{FF2B5EF4-FFF2-40B4-BE49-F238E27FC236}">
                <a16:creationId xmlns:a16="http://schemas.microsoft.com/office/drawing/2014/main" id="{559680B5-4CEB-60BC-AD7B-AE9C53591AE1}"/>
              </a:ext>
            </a:extLst>
          </p:cNvPr>
          <p:cNvSpPr txBox="1"/>
          <p:nvPr/>
        </p:nvSpPr>
        <p:spPr>
          <a:xfrm>
            <a:off x="0" y="6505706"/>
            <a:ext cx="470963" cy="369332"/>
          </a:xfrm>
          <a:prstGeom prst="rect">
            <a:avLst/>
          </a:prstGeom>
          <a:noFill/>
        </p:spPr>
        <p:txBody>
          <a:bodyPr wrap="none" rtlCol="0">
            <a:spAutoFit/>
          </a:bodyPr>
          <a:lstStyle/>
          <a:p>
            <a:r>
              <a:rPr lang="en-US" dirty="0">
                <a:solidFill>
                  <a:srgbClr val="FF0000"/>
                </a:solidFill>
              </a:rPr>
              <a:t>KG</a:t>
            </a:r>
          </a:p>
        </p:txBody>
      </p:sp>
    </p:spTree>
    <p:extLst>
      <p:ext uri="{BB962C8B-B14F-4D97-AF65-F5344CB8AC3E}">
        <p14:creationId xmlns:p14="http://schemas.microsoft.com/office/powerpoint/2010/main" val="271868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pic>
        <p:nvPicPr>
          <p:cNvPr id="5" name="Picture 4" descr="A close-up of a person&#10;&#10;Description automatically generated">
            <a:extLst>
              <a:ext uri="{FF2B5EF4-FFF2-40B4-BE49-F238E27FC236}">
                <a16:creationId xmlns:a16="http://schemas.microsoft.com/office/drawing/2014/main" id="{766E6BBE-EAD5-3276-B494-D308A7110615}"/>
              </a:ext>
            </a:extLst>
          </p:cNvPr>
          <p:cNvPicPr>
            <a:picLocks noChangeAspect="1"/>
          </p:cNvPicPr>
          <p:nvPr/>
        </p:nvPicPr>
        <p:blipFill rotWithShape="1">
          <a:blip r:embed="rId4">
            <a:alphaModFix amt="60000"/>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7002" r="-1" b="-1"/>
          <a:stretch/>
        </p:blipFill>
        <p:spPr>
          <a:xfrm>
            <a:off x="20" y="10"/>
            <a:ext cx="12188932" cy="6857990"/>
          </a:xfrm>
          <a:prstGeom prst="rect">
            <a:avLst/>
          </a:prstGeom>
        </p:spPr>
      </p:pic>
      <p:sp>
        <p:nvSpPr>
          <p:cNvPr id="2" name="Title 1">
            <a:extLst>
              <a:ext uri="{FF2B5EF4-FFF2-40B4-BE49-F238E27FC236}">
                <a16:creationId xmlns:a16="http://schemas.microsoft.com/office/drawing/2014/main" id="{8A1AF82D-FA98-ED1D-5878-422AE60EC76D}"/>
              </a:ext>
            </a:extLst>
          </p:cNvPr>
          <p:cNvSpPr>
            <a:spLocks noGrp="1"/>
          </p:cNvSpPr>
          <p:nvPr>
            <p:ph type="title"/>
          </p:nvPr>
        </p:nvSpPr>
        <p:spPr>
          <a:xfrm>
            <a:off x="1303932" y="-1938466"/>
            <a:ext cx="9801854" cy="2790331"/>
          </a:xfrm>
        </p:spPr>
        <p:txBody>
          <a:bodyPr anchor="b">
            <a:normAutofit/>
          </a:bodyPr>
          <a:lstStyle/>
          <a:p>
            <a:pPr algn="ctr"/>
            <a:r>
              <a:rPr lang="en-US" sz="4800" dirty="0">
                <a:solidFill>
                  <a:srgbClr val="FFFFFF"/>
                </a:solidFill>
              </a:rPr>
              <a:t>Talent Overview</a:t>
            </a:r>
          </a:p>
        </p:txBody>
      </p:sp>
      <p:pic>
        <p:nvPicPr>
          <p:cNvPr id="4" name="Content Placeholder 3" descr="A red and black logo&#10;&#10;Description automatically generated">
            <a:extLst>
              <a:ext uri="{FF2B5EF4-FFF2-40B4-BE49-F238E27FC236}">
                <a16:creationId xmlns:a16="http://schemas.microsoft.com/office/drawing/2014/main" id="{9FF063DD-74DC-3134-BB96-E61601BEF5CB}"/>
              </a:ext>
            </a:extLst>
          </p:cNvPr>
          <p:cNvPicPr>
            <a:picLocks noGrp="1" noChangeAspect="1"/>
          </p:cNvPicPr>
          <p:nvPr>
            <p:ph idx="1"/>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3100" r="17342" b="-1"/>
          <a:stretch/>
        </p:blipFill>
        <p:spPr>
          <a:xfrm>
            <a:off x="11371973" y="5915510"/>
            <a:ext cx="820027" cy="9424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8" name="TextBox 7">
            <a:extLst>
              <a:ext uri="{FF2B5EF4-FFF2-40B4-BE49-F238E27FC236}">
                <a16:creationId xmlns:a16="http://schemas.microsoft.com/office/drawing/2014/main" id="{60F6FE24-0A25-82C1-DBB4-8A38145A3DFD}"/>
              </a:ext>
            </a:extLst>
          </p:cNvPr>
          <p:cNvSpPr txBox="1"/>
          <p:nvPr/>
        </p:nvSpPr>
        <p:spPr>
          <a:xfrm>
            <a:off x="128545" y="1035309"/>
            <a:ext cx="6158204" cy="923330"/>
          </a:xfrm>
          <a:prstGeom prst="rect">
            <a:avLst/>
          </a:prstGeom>
          <a:noFill/>
        </p:spPr>
        <p:txBody>
          <a:bodyPr wrap="square">
            <a:spAutoFit/>
          </a:bodyPr>
          <a:lstStyle/>
          <a:p>
            <a:r>
              <a:rPr lang="en-US" b="1" dirty="0">
                <a:solidFill>
                  <a:srgbClr val="FFFF00"/>
                </a:solidFill>
              </a:rPr>
              <a:t>Director/Writer - James Cameron</a:t>
            </a:r>
          </a:p>
          <a:p>
            <a:r>
              <a:rPr lang="en-US" b="1" dirty="0">
                <a:solidFill>
                  <a:srgbClr val="FFFF00"/>
                </a:solidFill>
              </a:rPr>
              <a:t>Prior Works: Aliens / Terminator / Avatar / True Lies</a:t>
            </a:r>
          </a:p>
          <a:p>
            <a:r>
              <a:rPr lang="en-US" b="1" dirty="0">
                <a:solidFill>
                  <a:srgbClr val="FFFF00"/>
                </a:solidFill>
              </a:rPr>
              <a:t>Following: IG: 652K X: 872.3K FB: 1.2M</a:t>
            </a:r>
          </a:p>
        </p:txBody>
      </p:sp>
      <p:sp>
        <p:nvSpPr>
          <p:cNvPr id="9" name="TextBox 8">
            <a:extLst>
              <a:ext uri="{FF2B5EF4-FFF2-40B4-BE49-F238E27FC236}">
                <a16:creationId xmlns:a16="http://schemas.microsoft.com/office/drawing/2014/main" id="{6B1412BE-6FF1-4CC6-FE8A-66A08781C729}"/>
              </a:ext>
            </a:extLst>
          </p:cNvPr>
          <p:cNvSpPr txBox="1"/>
          <p:nvPr/>
        </p:nvSpPr>
        <p:spPr>
          <a:xfrm>
            <a:off x="128545" y="2142083"/>
            <a:ext cx="5208029" cy="369332"/>
          </a:xfrm>
          <a:prstGeom prst="rect">
            <a:avLst/>
          </a:prstGeom>
          <a:noFill/>
        </p:spPr>
        <p:txBody>
          <a:bodyPr wrap="none" rtlCol="0">
            <a:spAutoFit/>
          </a:bodyPr>
          <a:lstStyle/>
          <a:p>
            <a:r>
              <a:rPr lang="en-US" dirty="0">
                <a:solidFill>
                  <a:srgbClr val="FF0000"/>
                </a:solidFill>
              </a:rPr>
              <a:t>OTHER BEHIND THE SCENES MEMBERS INCLUDE:</a:t>
            </a:r>
          </a:p>
        </p:txBody>
      </p:sp>
      <p:sp>
        <p:nvSpPr>
          <p:cNvPr id="13" name="TextBox 12">
            <a:extLst>
              <a:ext uri="{FF2B5EF4-FFF2-40B4-BE49-F238E27FC236}">
                <a16:creationId xmlns:a16="http://schemas.microsoft.com/office/drawing/2014/main" id="{D90A9FF4-64AF-9410-EFCF-7BF10E664AF5}"/>
              </a:ext>
            </a:extLst>
          </p:cNvPr>
          <p:cNvSpPr txBox="1"/>
          <p:nvPr/>
        </p:nvSpPr>
        <p:spPr>
          <a:xfrm>
            <a:off x="130085" y="2682642"/>
            <a:ext cx="6156664" cy="1077218"/>
          </a:xfrm>
          <a:prstGeom prst="rect">
            <a:avLst/>
          </a:prstGeom>
          <a:noFill/>
        </p:spPr>
        <p:txBody>
          <a:bodyPr wrap="square">
            <a:spAutoFit/>
          </a:bodyPr>
          <a:lstStyle/>
          <a:p>
            <a:r>
              <a:rPr lang="en-US" sz="1600" b="1" dirty="0">
                <a:solidFill>
                  <a:srgbClr val="92D050"/>
                </a:solidFill>
              </a:rPr>
              <a:t>Writer - Rick Jaffa</a:t>
            </a:r>
          </a:p>
          <a:p>
            <a:r>
              <a:rPr lang="en-US" sz="1600" b="1" dirty="0">
                <a:solidFill>
                  <a:srgbClr val="92D050"/>
                </a:solidFill>
              </a:rPr>
              <a:t>Prior Works: Planet of the Apes franchise, Avatar way of water, Mulan</a:t>
            </a:r>
          </a:p>
          <a:p>
            <a:r>
              <a:rPr lang="en-US" sz="1600" b="1" dirty="0">
                <a:solidFill>
                  <a:srgbClr val="92D050"/>
                </a:solidFill>
              </a:rPr>
              <a:t>Following: X: 424 Followers</a:t>
            </a:r>
          </a:p>
        </p:txBody>
      </p:sp>
      <p:sp>
        <p:nvSpPr>
          <p:cNvPr id="17" name="TextBox 16">
            <a:extLst>
              <a:ext uri="{FF2B5EF4-FFF2-40B4-BE49-F238E27FC236}">
                <a16:creationId xmlns:a16="http://schemas.microsoft.com/office/drawing/2014/main" id="{62000B3B-DA9A-2B6D-BB91-994E5CC717E9}"/>
              </a:ext>
            </a:extLst>
          </p:cNvPr>
          <p:cNvSpPr txBox="1"/>
          <p:nvPr/>
        </p:nvSpPr>
        <p:spPr>
          <a:xfrm>
            <a:off x="128545" y="4062434"/>
            <a:ext cx="6156664" cy="1077218"/>
          </a:xfrm>
          <a:prstGeom prst="rect">
            <a:avLst/>
          </a:prstGeom>
          <a:noFill/>
        </p:spPr>
        <p:txBody>
          <a:bodyPr wrap="square">
            <a:spAutoFit/>
          </a:bodyPr>
          <a:lstStyle/>
          <a:p>
            <a:r>
              <a:rPr lang="en-US" sz="1600" b="1" dirty="0">
                <a:solidFill>
                  <a:srgbClr val="92D050"/>
                </a:solidFill>
              </a:rPr>
              <a:t>Writer - Amanda Silver</a:t>
            </a:r>
          </a:p>
          <a:p>
            <a:r>
              <a:rPr lang="en-US" sz="1600" b="1" dirty="0">
                <a:solidFill>
                  <a:srgbClr val="92D050"/>
                </a:solidFill>
              </a:rPr>
              <a:t>Prior Works: Planet of the Apes (franchise), Jurassic World, Fallen Angels</a:t>
            </a:r>
          </a:p>
          <a:p>
            <a:r>
              <a:rPr lang="en-US" sz="1600" b="1" dirty="0">
                <a:solidFill>
                  <a:srgbClr val="92D050"/>
                </a:solidFill>
              </a:rPr>
              <a:t>Following: X: 26.7K IG: 1K</a:t>
            </a:r>
          </a:p>
        </p:txBody>
      </p:sp>
      <p:sp>
        <p:nvSpPr>
          <p:cNvPr id="3" name="TextBox 2">
            <a:extLst>
              <a:ext uri="{FF2B5EF4-FFF2-40B4-BE49-F238E27FC236}">
                <a16:creationId xmlns:a16="http://schemas.microsoft.com/office/drawing/2014/main" id="{96F69909-5F7B-CB07-5030-BE236063374A}"/>
              </a:ext>
            </a:extLst>
          </p:cNvPr>
          <p:cNvSpPr txBox="1"/>
          <p:nvPr/>
        </p:nvSpPr>
        <p:spPr>
          <a:xfrm>
            <a:off x="0" y="6488668"/>
            <a:ext cx="470963" cy="369332"/>
          </a:xfrm>
          <a:prstGeom prst="rect">
            <a:avLst/>
          </a:prstGeom>
          <a:noFill/>
        </p:spPr>
        <p:txBody>
          <a:bodyPr wrap="none" rtlCol="0">
            <a:spAutoFit/>
          </a:bodyPr>
          <a:lstStyle/>
          <a:p>
            <a:r>
              <a:rPr lang="en-US" dirty="0">
                <a:solidFill>
                  <a:srgbClr val="FF0000"/>
                </a:solidFill>
              </a:rPr>
              <a:t>KG</a:t>
            </a:r>
          </a:p>
        </p:txBody>
      </p:sp>
    </p:spTree>
    <p:extLst>
      <p:ext uri="{BB962C8B-B14F-4D97-AF65-F5344CB8AC3E}">
        <p14:creationId xmlns:p14="http://schemas.microsoft.com/office/powerpoint/2010/main" val="2350346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7D1AC2B7-ED18-FA4D-5BED-610F3815DD7C}"/>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Marketing Research</a:t>
            </a: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58BFCC7C-7861-FE98-EE41-574C2AA9400D}"/>
              </a:ext>
            </a:extLst>
          </p:cNvPr>
          <p:cNvSpPr>
            <a:spLocks noGrp="1"/>
          </p:cNvSpPr>
          <p:nvPr>
            <p:ph idx="1"/>
          </p:nvPr>
        </p:nvSpPr>
        <p:spPr>
          <a:xfrm>
            <a:off x="897769" y="1909192"/>
            <a:ext cx="4586513" cy="3647710"/>
          </a:xfrm>
        </p:spPr>
        <p:txBody>
          <a:bodyPr>
            <a:normAutofit/>
          </a:bodyPr>
          <a:lstStyle/>
          <a:p>
            <a:r>
              <a:rPr lang="en-US" sz="2000" dirty="0">
                <a:solidFill>
                  <a:schemeClr val="bg1"/>
                </a:solidFill>
              </a:rPr>
              <a:t>Six reasons for success</a:t>
            </a:r>
          </a:p>
          <a:p>
            <a:pPr marL="0" indent="0">
              <a:buNone/>
            </a:pPr>
            <a:r>
              <a:rPr lang="en-US" sz="2000" dirty="0">
                <a:solidFill>
                  <a:schemeClr val="bg1"/>
                </a:solidFill>
              </a:rPr>
              <a:t>-Cast</a:t>
            </a:r>
          </a:p>
          <a:p>
            <a:pPr marL="0" indent="0">
              <a:buNone/>
            </a:pPr>
            <a:r>
              <a:rPr lang="en-US" sz="2000" dirty="0">
                <a:solidFill>
                  <a:schemeClr val="bg1"/>
                </a:solidFill>
              </a:rPr>
              <a:t>-Story/Plot</a:t>
            </a:r>
          </a:p>
          <a:p>
            <a:pPr marL="0" indent="0">
              <a:buNone/>
            </a:pPr>
            <a:r>
              <a:rPr lang="en-US" sz="2000" dirty="0">
                <a:solidFill>
                  <a:schemeClr val="bg1"/>
                </a:solidFill>
              </a:rPr>
              <a:t>-CGI</a:t>
            </a:r>
          </a:p>
          <a:p>
            <a:pPr marL="0" indent="0">
              <a:buNone/>
            </a:pPr>
            <a:r>
              <a:rPr lang="en-US" sz="2000" dirty="0">
                <a:solidFill>
                  <a:schemeClr val="bg1"/>
                </a:solidFill>
              </a:rPr>
              <a:t>-Immersion</a:t>
            </a:r>
          </a:p>
          <a:p>
            <a:pPr marL="0" indent="0">
              <a:buNone/>
            </a:pPr>
            <a:r>
              <a:rPr lang="en-US" sz="2000" dirty="0">
                <a:solidFill>
                  <a:schemeClr val="bg1"/>
                </a:solidFill>
              </a:rPr>
              <a:t>-The soundtrack</a:t>
            </a:r>
          </a:p>
          <a:p>
            <a:pPr marL="0" indent="0">
              <a:buNone/>
            </a:pPr>
            <a:r>
              <a:rPr lang="en-US" sz="2000" dirty="0">
                <a:solidFill>
                  <a:schemeClr val="bg1"/>
                </a:solidFill>
              </a:rPr>
              <a:t>-The Cinematography</a:t>
            </a: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close-up of a person's face&#10;&#10;Description automatically generated">
            <a:extLst>
              <a:ext uri="{FF2B5EF4-FFF2-40B4-BE49-F238E27FC236}">
                <a16:creationId xmlns:a16="http://schemas.microsoft.com/office/drawing/2014/main" id="{0DF1F7D5-EE12-01A1-44FB-093EDCA9D70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25453" y="0"/>
            <a:ext cx="4586287" cy="6858000"/>
          </a:xfrm>
          <a:prstGeom prst="rect">
            <a:avLst/>
          </a:prstGeom>
        </p:spPr>
      </p:pic>
      <p:pic>
        <p:nvPicPr>
          <p:cNvPr id="3" name="Picture 2" descr="A red and black logo&#10;&#10;Description automatically generated">
            <a:extLst>
              <a:ext uri="{FF2B5EF4-FFF2-40B4-BE49-F238E27FC236}">
                <a16:creationId xmlns:a16="http://schemas.microsoft.com/office/drawing/2014/main" id="{F38269AE-F703-4ED7-A7A6-B493147D579E}"/>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10AE5167-6386-C5D6-18FC-386784A221B0}"/>
              </a:ext>
            </a:extLst>
          </p:cNvPr>
          <p:cNvSpPr txBox="1"/>
          <p:nvPr/>
        </p:nvSpPr>
        <p:spPr>
          <a:xfrm>
            <a:off x="0" y="6488668"/>
            <a:ext cx="396199" cy="369332"/>
          </a:xfrm>
          <a:prstGeom prst="rect">
            <a:avLst/>
          </a:prstGeom>
          <a:noFill/>
        </p:spPr>
        <p:txBody>
          <a:bodyPr wrap="none" rtlCol="0">
            <a:spAutoFit/>
          </a:bodyPr>
          <a:lstStyle/>
          <a:p>
            <a:r>
              <a:rPr lang="en-US" dirty="0">
                <a:solidFill>
                  <a:srgbClr val="FF0000"/>
                </a:solidFill>
              </a:rPr>
              <a:t>KJ</a:t>
            </a:r>
          </a:p>
        </p:txBody>
      </p:sp>
    </p:spTree>
    <p:extLst>
      <p:ext uri="{BB962C8B-B14F-4D97-AF65-F5344CB8AC3E}">
        <p14:creationId xmlns:p14="http://schemas.microsoft.com/office/powerpoint/2010/main" val="578824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0" y="0"/>
            <a:ext cx="12181172" cy="6858000"/>
          </a:xfrm>
          <a:prstGeom prst="rect">
            <a:avLst/>
          </a:prstGeom>
        </p:spPr>
      </p:pic>
      <p:sp>
        <p:nvSpPr>
          <p:cNvPr id="29" name="Rectangle 28">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and person in blue body paint&#10;&#10;Description automatically generated">
            <a:extLst>
              <a:ext uri="{FF2B5EF4-FFF2-40B4-BE49-F238E27FC236}">
                <a16:creationId xmlns:a16="http://schemas.microsoft.com/office/drawing/2014/main" id="{3C2AFBD3-9DC5-9C62-D936-52425A8E3636}"/>
              </a:ext>
            </a:extLst>
          </p:cNvPr>
          <p:cNvPicPr>
            <a:picLocks noChangeAspect="1"/>
          </p:cNvPicPr>
          <p:nvPr/>
        </p:nvPicPr>
        <p:blipFill rotWithShape="1">
          <a:blip r:embed="rId3">
            <a:alphaModFix amt="6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24924"/>
          <a:stretch/>
        </p:blipFill>
        <p:spPr>
          <a:xfrm>
            <a:off x="6094532" y="10"/>
            <a:ext cx="6093578" cy="3431119"/>
          </a:xfrm>
          <a:prstGeom prst="rect">
            <a:avLst/>
          </a:prstGeom>
        </p:spPr>
      </p:pic>
      <p:pic>
        <p:nvPicPr>
          <p:cNvPr id="10" name="Picture 9" descr="A group of people in a factory&#10;&#10;Description automatically generated">
            <a:extLst>
              <a:ext uri="{FF2B5EF4-FFF2-40B4-BE49-F238E27FC236}">
                <a16:creationId xmlns:a16="http://schemas.microsoft.com/office/drawing/2014/main" id="{FD57DC4B-F338-A05E-82E3-C836F8837252}"/>
              </a:ext>
            </a:extLst>
          </p:cNvPr>
          <p:cNvPicPr>
            <a:picLocks noChangeAspect="1"/>
          </p:cNvPicPr>
          <p:nvPr/>
        </p:nvPicPr>
        <p:blipFill rotWithShape="1">
          <a:blip r:embed="rId5">
            <a:alphaModFix amt="60000"/>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2" b="15405"/>
          <a:stretch/>
        </p:blipFill>
        <p:spPr>
          <a:xfrm>
            <a:off x="4763" y="10"/>
            <a:ext cx="6093578" cy="3431119"/>
          </a:xfrm>
          <a:prstGeom prst="rect">
            <a:avLst/>
          </a:prstGeom>
        </p:spPr>
      </p:pic>
      <p:sp>
        <p:nvSpPr>
          <p:cNvPr id="2" name="Title 1">
            <a:extLst>
              <a:ext uri="{FF2B5EF4-FFF2-40B4-BE49-F238E27FC236}">
                <a16:creationId xmlns:a16="http://schemas.microsoft.com/office/drawing/2014/main" id="{D8B367F9-C5D5-6683-B25D-DB0D8CEF2538}"/>
              </a:ext>
            </a:extLst>
          </p:cNvPr>
          <p:cNvSpPr>
            <a:spLocks noGrp="1"/>
          </p:cNvSpPr>
          <p:nvPr>
            <p:ph type="title"/>
          </p:nvPr>
        </p:nvSpPr>
        <p:spPr>
          <a:xfrm>
            <a:off x="1085141" y="-2163760"/>
            <a:ext cx="9801854" cy="2790331"/>
          </a:xfrm>
        </p:spPr>
        <p:txBody>
          <a:bodyPr anchor="b">
            <a:normAutofit/>
          </a:bodyPr>
          <a:lstStyle/>
          <a:p>
            <a:pPr algn="ctr"/>
            <a:r>
              <a:rPr lang="en-US" sz="4800" b="1" dirty="0">
                <a:solidFill>
                  <a:srgbClr val="FF0000"/>
                </a:solidFill>
                <a:effectLst>
                  <a:outerShdw blurRad="38100" dist="38100" dir="2700000" algn="tl">
                    <a:srgbClr val="000000">
                      <a:alpha val="43137"/>
                    </a:srgbClr>
                  </a:outerShdw>
                </a:effectLst>
              </a:rPr>
              <a:t>Marketing Research</a:t>
            </a:r>
          </a:p>
        </p:txBody>
      </p:sp>
      <p:pic>
        <p:nvPicPr>
          <p:cNvPr id="7" name="Picture 6" descr="A collage of a person in a garment&#10;&#10;Description automatically generated">
            <a:extLst>
              <a:ext uri="{FF2B5EF4-FFF2-40B4-BE49-F238E27FC236}">
                <a16:creationId xmlns:a16="http://schemas.microsoft.com/office/drawing/2014/main" id="{D551B1E4-693B-D4DC-397B-C5BC78FE150F}"/>
              </a:ext>
            </a:extLst>
          </p:cNvPr>
          <p:cNvPicPr>
            <a:picLocks noChangeAspect="1"/>
          </p:cNvPicPr>
          <p:nvPr/>
        </p:nvPicPr>
        <p:blipFill rotWithShape="1">
          <a:blip r:embed="rId7">
            <a:alphaModFix amt="60000"/>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6618" r="1" b="1"/>
          <a:stretch/>
        </p:blipFill>
        <p:spPr>
          <a:xfrm>
            <a:off x="6097280" y="3426870"/>
            <a:ext cx="6093578" cy="3431129"/>
          </a:xfrm>
          <a:prstGeom prst="rect">
            <a:avLst/>
          </a:prstGeom>
        </p:spPr>
      </p:pic>
      <p:pic>
        <p:nvPicPr>
          <p:cNvPr id="13" name="Picture 12" descr="A person with a beard and a blue creature&#10;&#10;Description automatically generated">
            <a:extLst>
              <a:ext uri="{FF2B5EF4-FFF2-40B4-BE49-F238E27FC236}">
                <a16:creationId xmlns:a16="http://schemas.microsoft.com/office/drawing/2014/main" id="{E4743011-429B-5CDB-EEF0-F6ED83FCCC25}"/>
              </a:ext>
            </a:extLst>
          </p:cNvPr>
          <p:cNvPicPr>
            <a:picLocks noChangeAspect="1"/>
          </p:cNvPicPr>
          <p:nvPr/>
        </p:nvPicPr>
        <p:blipFill rotWithShape="1">
          <a:blip r:embed="rId9">
            <a:alphaModFix amt="60000"/>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r="8428" b="1"/>
          <a:stretch/>
        </p:blipFill>
        <p:spPr>
          <a:xfrm>
            <a:off x="-7780" y="3439571"/>
            <a:ext cx="6093578" cy="3431129"/>
          </a:xfrm>
          <a:prstGeom prst="rect">
            <a:avLst/>
          </a:prstGeom>
        </p:spPr>
      </p:pic>
      <p:sp>
        <p:nvSpPr>
          <p:cNvPr id="18" name="Content Placeholder 17">
            <a:extLst>
              <a:ext uri="{FF2B5EF4-FFF2-40B4-BE49-F238E27FC236}">
                <a16:creationId xmlns:a16="http://schemas.microsoft.com/office/drawing/2014/main" id="{9952CC15-BD3E-C7BD-7655-725D4315BCAD}"/>
              </a:ext>
            </a:extLst>
          </p:cNvPr>
          <p:cNvSpPr>
            <a:spLocks noGrp="1"/>
          </p:cNvSpPr>
          <p:nvPr>
            <p:ph idx="1"/>
          </p:nvPr>
        </p:nvSpPr>
        <p:spPr>
          <a:xfrm rot="20033395">
            <a:off x="1507940" y="2132455"/>
            <a:ext cx="9801854" cy="2614231"/>
          </a:xfrm>
        </p:spPr>
        <p:txBody>
          <a:bodyPr anchor="t">
            <a:normAutofit/>
          </a:bodyPr>
          <a:lstStyle/>
          <a:p>
            <a:pPr algn="ctr"/>
            <a:r>
              <a:rPr lang="en-US" sz="1800" b="1" dirty="0">
                <a:solidFill>
                  <a:srgbClr val="FFFF00"/>
                </a:solidFill>
                <a:effectLst>
                  <a:outerShdw blurRad="38100" dist="38100" dir="2700000" algn="tl">
                    <a:srgbClr val="000000">
                      <a:alpha val="43137"/>
                    </a:srgbClr>
                  </a:outerShdw>
                </a:effectLst>
              </a:rPr>
              <a:t>GREAT TALENT BUILDS THE STORY AND HELPS CUSTOMERS DIVE INTO PLOT</a:t>
            </a:r>
          </a:p>
          <a:p>
            <a:pPr algn="ctr"/>
            <a:endParaRPr lang="en-US" sz="1800" b="1" dirty="0">
              <a:solidFill>
                <a:srgbClr val="FFFF00"/>
              </a:solidFill>
              <a:effectLst>
                <a:outerShdw blurRad="38100" dist="38100" dir="2700000" algn="tl">
                  <a:srgbClr val="000000">
                    <a:alpha val="43137"/>
                  </a:srgbClr>
                </a:outerShdw>
              </a:effectLst>
            </a:endParaRPr>
          </a:p>
          <a:p>
            <a:pPr algn="ctr"/>
            <a:r>
              <a:rPr lang="en-US" sz="1800" b="1" dirty="0">
                <a:solidFill>
                  <a:srgbClr val="FFFF00"/>
                </a:solidFill>
                <a:effectLst>
                  <a:outerShdw blurRad="38100" dist="38100" dir="2700000" algn="tl">
                    <a:srgbClr val="000000">
                      <a:alpha val="43137"/>
                    </a:srgbClr>
                  </a:outerShdw>
                </a:effectLst>
              </a:rPr>
              <a:t>CHOOSE BELIEVABLE CHARACTERS W/ STRONG ARCS</a:t>
            </a:r>
          </a:p>
          <a:p>
            <a:pPr marL="0" indent="0" algn="ctr">
              <a:buNone/>
            </a:pPr>
            <a:endParaRPr lang="en-US" sz="1800" b="1" dirty="0">
              <a:solidFill>
                <a:srgbClr val="FFFF00"/>
              </a:solidFill>
              <a:effectLst>
                <a:outerShdw blurRad="38100" dist="38100" dir="2700000" algn="tl">
                  <a:srgbClr val="000000">
                    <a:alpha val="43137"/>
                  </a:srgbClr>
                </a:outerShdw>
              </a:effectLst>
            </a:endParaRPr>
          </a:p>
          <a:p>
            <a:pPr marL="0" indent="0" algn="ctr">
              <a:buNone/>
            </a:pPr>
            <a:r>
              <a:rPr lang="en-US" sz="1800" b="1" dirty="0">
                <a:solidFill>
                  <a:srgbClr val="FFFF00"/>
                </a:solidFill>
                <a:effectLst>
                  <a:outerShdw blurRad="38100" dist="38100" dir="2700000" algn="tl">
                    <a:srgbClr val="000000">
                      <a:alpha val="43137"/>
                    </a:srgbClr>
                  </a:outerShdw>
                </a:effectLst>
              </a:rPr>
              <a:t>-REFERENCE PAST SUCCESS/BUILD ON GROWTH/MARKET THE SAME</a:t>
            </a:r>
          </a:p>
        </p:txBody>
      </p:sp>
      <p:pic>
        <p:nvPicPr>
          <p:cNvPr id="3" name="Picture 2" descr="A red and black logo&#10;&#10;Description automatically generated">
            <a:extLst>
              <a:ext uri="{FF2B5EF4-FFF2-40B4-BE49-F238E27FC236}">
                <a16:creationId xmlns:a16="http://schemas.microsoft.com/office/drawing/2014/main" id="{84C4CE12-822D-3040-2FF5-9AD0017D7D94}"/>
              </a:ext>
            </a:extLst>
          </p:cNvPr>
          <p:cNvPicPr>
            <a:picLocks noChangeAspect="1"/>
          </p:cNvPicPr>
          <p:nvPr/>
        </p:nvPicPr>
        <p:blipFill rotWithShape="1">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l="13100" r="17342" b="-1"/>
          <a:stretch/>
        </p:blipFill>
        <p:spPr>
          <a:xfrm>
            <a:off x="-7780" y="10379"/>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2C6E4ADD-E225-03E6-CD5C-9166BC74255A}"/>
              </a:ext>
            </a:extLst>
          </p:cNvPr>
          <p:cNvSpPr txBox="1"/>
          <p:nvPr/>
        </p:nvSpPr>
        <p:spPr>
          <a:xfrm>
            <a:off x="11800533" y="6495018"/>
            <a:ext cx="396199" cy="369332"/>
          </a:xfrm>
          <a:prstGeom prst="rect">
            <a:avLst/>
          </a:prstGeom>
          <a:noFill/>
        </p:spPr>
        <p:txBody>
          <a:bodyPr wrap="none" rtlCol="0">
            <a:spAutoFit/>
          </a:bodyPr>
          <a:lstStyle/>
          <a:p>
            <a:r>
              <a:rPr lang="en-US" dirty="0"/>
              <a:t>KJ</a:t>
            </a:r>
          </a:p>
        </p:txBody>
      </p:sp>
    </p:spTree>
    <p:extLst>
      <p:ext uri="{BB962C8B-B14F-4D97-AF65-F5344CB8AC3E}">
        <p14:creationId xmlns:p14="http://schemas.microsoft.com/office/powerpoint/2010/main" val="1308394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blue skin holding a butterfly&#10;&#10;Description automatically generated">
            <a:extLst>
              <a:ext uri="{FF2B5EF4-FFF2-40B4-BE49-F238E27FC236}">
                <a16:creationId xmlns:a16="http://schemas.microsoft.com/office/drawing/2014/main" id="{B395C8E2-FCB6-5F08-8DEB-157675B40D47}"/>
              </a:ext>
            </a:extLst>
          </p:cNvPr>
          <p:cNvPicPr>
            <a:picLocks noChangeAspect="1"/>
          </p:cNvPicPr>
          <p:nvPr/>
        </p:nvPicPr>
        <p:blipFill rotWithShape="1">
          <a:blip r:embed="rId3">
            <a:extLst>
              <a:ext uri="{28A0092B-C50C-407E-A947-70E740481C1C}">
                <a14:useLocalDpi xmlns:a14="http://schemas.microsoft.com/office/drawing/2010/main" val="0"/>
              </a:ext>
            </a:extLst>
          </a:blip>
          <a:srcRect l="21242" r="12110" b="6273"/>
          <a:stretch/>
        </p:blipFill>
        <p:spPr>
          <a:xfrm>
            <a:off x="3522468" y="10"/>
            <a:ext cx="8669532" cy="6857990"/>
          </a:xfrm>
          <a:prstGeom prst="rect">
            <a:avLst/>
          </a:prstGeom>
        </p:spPr>
      </p:pic>
      <p:sp>
        <p:nvSpPr>
          <p:cNvPr id="14" name="Rectangle 13">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CA5933-D487-1C4B-28B4-693432B36E36}"/>
              </a:ext>
            </a:extLst>
          </p:cNvPr>
          <p:cNvSpPr>
            <a:spLocks noGrp="1"/>
          </p:cNvSpPr>
          <p:nvPr>
            <p:ph type="title"/>
          </p:nvPr>
        </p:nvSpPr>
        <p:spPr>
          <a:xfrm>
            <a:off x="4181989" y="-498836"/>
            <a:ext cx="4204837" cy="1124712"/>
          </a:xfrm>
        </p:spPr>
        <p:txBody>
          <a:bodyPr anchor="b">
            <a:normAutofit/>
          </a:bodyPr>
          <a:lstStyle/>
          <a:p>
            <a:r>
              <a:rPr lang="en-US" sz="2800" dirty="0">
                <a:solidFill>
                  <a:schemeClr val="bg1"/>
                </a:solidFill>
              </a:rPr>
              <a:t>Phased Marketing Strategy</a:t>
            </a: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C74EBD4D-5605-4AA2-5F45-22EF10CEF249}"/>
              </a:ext>
            </a:extLst>
          </p:cNvPr>
          <p:cNvSpPr>
            <a:spLocks noGrp="1"/>
          </p:cNvSpPr>
          <p:nvPr>
            <p:ph idx="1"/>
          </p:nvPr>
        </p:nvSpPr>
        <p:spPr>
          <a:xfrm>
            <a:off x="107649" y="950024"/>
            <a:ext cx="4074340" cy="5397722"/>
          </a:xfrm>
        </p:spPr>
        <p:txBody>
          <a:bodyPr anchor="t">
            <a:normAutofit fontScale="70000" lnSpcReduction="20000"/>
          </a:bodyPr>
          <a:lstStyle/>
          <a:p>
            <a:r>
              <a:rPr lang="en-US" sz="2000" b="1" dirty="0">
                <a:solidFill>
                  <a:schemeClr val="bg1"/>
                </a:solidFill>
              </a:rPr>
              <a:t>Phase 1: </a:t>
            </a:r>
          </a:p>
          <a:p>
            <a:r>
              <a:rPr lang="en-US" sz="2000" b="1" dirty="0">
                <a:solidFill>
                  <a:schemeClr val="bg1"/>
                </a:solidFill>
              </a:rPr>
              <a:t>Tease Dates: Several months before release </a:t>
            </a:r>
          </a:p>
          <a:p>
            <a:r>
              <a:rPr lang="en-US" sz="2000" b="1" dirty="0">
                <a:solidFill>
                  <a:schemeClr val="bg1"/>
                </a:solidFill>
              </a:rPr>
              <a:t>Beat Messaging: "Discover Pandora," "Unleash Your Imagination" </a:t>
            </a:r>
          </a:p>
          <a:p>
            <a:r>
              <a:rPr lang="en-US" sz="2000" b="1" dirty="0">
                <a:solidFill>
                  <a:schemeClr val="bg1"/>
                </a:solidFill>
              </a:rPr>
              <a:t>Key Activations: Social media teasers</a:t>
            </a:r>
          </a:p>
          <a:p>
            <a:endParaRPr lang="en-US" sz="2000" b="1" dirty="0">
              <a:solidFill>
                <a:schemeClr val="bg1"/>
              </a:solidFill>
            </a:endParaRPr>
          </a:p>
          <a:p>
            <a:r>
              <a:rPr lang="en-US" sz="2000" b="1" dirty="0">
                <a:solidFill>
                  <a:schemeClr val="bg1"/>
                </a:solidFill>
              </a:rPr>
              <a:t>Phase 2: </a:t>
            </a:r>
          </a:p>
          <a:p>
            <a:r>
              <a:rPr lang="en-US" sz="2000" b="1" dirty="0">
                <a:solidFill>
                  <a:schemeClr val="bg1"/>
                </a:solidFill>
              </a:rPr>
              <a:t>Coming Soon Dates: A few months before release </a:t>
            </a:r>
          </a:p>
          <a:p>
            <a:r>
              <a:rPr lang="en-US" sz="2000" b="1" dirty="0">
                <a:solidFill>
                  <a:schemeClr val="bg1"/>
                </a:solidFill>
              </a:rPr>
              <a:t>Beat Messaging: "Prepare for the Adventure," "Coming Soon to Theaters Near You" </a:t>
            </a:r>
          </a:p>
          <a:p>
            <a:r>
              <a:rPr lang="en-US" sz="2000" b="1" dirty="0">
                <a:solidFill>
                  <a:schemeClr val="bg1"/>
                </a:solidFill>
              </a:rPr>
              <a:t>Key Activations: Release of official teaser trailer</a:t>
            </a:r>
          </a:p>
          <a:p>
            <a:r>
              <a:rPr lang="en-US" sz="2000" b="1" dirty="0">
                <a:solidFill>
                  <a:schemeClr val="bg1"/>
                </a:solidFill>
              </a:rPr>
              <a:t>_______________________________________</a:t>
            </a:r>
          </a:p>
          <a:p>
            <a:r>
              <a:rPr lang="en-US" sz="2000" b="1" dirty="0">
                <a:solidFill>
                  <a:schemeClr val="bg1"/>
                </a:solidFill>
              </a:rPr>
              <a:t>Phase 3: </a:t>
            </a:r>
          </a:p>
          <a:p>
            <a:r>
              <a:rPr lang="en-US" sz="2000" b="1" dirty="0">
                <a:solidFill>
                  <a:schemeClr val="bg1"/>
                </a:solidFill>
              </a:rPr>
              <a:t>Pre-Launch Dates: Weeks before release </a:t>
            </a:r>
          </a:p>
          <a:p>
            <a:r>
              <a:rPr lang="en-US" sz="2000" b="1" dirty="0">
                <a:solidFill>
                  <a:schemeClr val="bg1"/>
                </a:solidFill>
              </a:rPr>
              <a:t>Beat Messaging: "Join the Journey," "Experience Pandora Like Never Before" </a:t>
            </a:r>
          </a:p>
          <a:p>
            <a:r>
              <a:rPr lang="en-US" sz="2000" b="1" dirty="0">
                <a:solidFill>
                  <a:schemeClr val="bg1"/>
                </a:solidFill>
              </a:rPr>
              <a:t>Key Activations: Release of full-length trailers</a:t>
            </a:r>
          </a:p>
          <a:p>
            <a:endParaRPr lang="en-US" sz="1700" dirty="0">
              <a:solidFill>
                <a:schemeClr val="bg1"/>
              </a:solidFill>
            </a:endParaRPr>
          </a:p>
        </p:txBody>
      </p:sp>
      <p:pic>
        <p:nvPicPr>
          <p:cNvPr id="3" name="Picture 2" descr="A red and black logo&#10;&#10;Description automatically generated">
            <a:extLst>
              <a:ext uri="{FF2B5EF4-FFF2-40B4-BE49-F238E27FC236}">
                <a16:creationId xmlns:a16="http://schemas.microsoft.com/office/drawing/2014/main" id="{0121A9D9-6A92-C0B1-3CFE-0D17A403B480}"/>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100" r="17342" b="-1"/>
          <a:stretch/>
        </p:blipFill>
        <p:spPr>
          <a:xfrm>
            <a:off x="0" y="5706978"/>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21115716-FAC4-3C1B-41B8-53CAAC9E7B5C}"/>
              </a:ext>
            </a:extLst>
          </p:cNvPr>
          <p:cNvSpPr txBox="1"/>
          <p:nvPr/>
        </p:nvSpPr>
        <p:spPr>
          <a:xfrm>
            <a:off x="11641849" y="56019"/>
            <a:ext cx="550151" cy="369332"/>
          </a:xfrm>
          <a:prstGeom prst="rect">
            <a:avLst/>
          </a:prstGeom>
          <a:noFill/>
        </p:spPr>
        <p:txBody>
          <a:bodyPr wrap="none" rtlCol="0">
            <a:spAutoFit/>
          </a:bodyPr>
          <a:lstStyle/>
          <a:p>
            <a:r>
              <a:rPr lang="en-US" dirty="0"/>
              <a:t>MM</a:t>
            </a:r>
          </a:p>
        </p:txBody>
      </p:sp>
    </p:spTree>
    <p:extLst>
      <p:ext uri="{BB962C8B-B14F-4D97-AF65-F5344CB8AC3E}">
        <p14:creationId xmlns:p14="http://schemas.microsoft.com/office/powerpoint/2010/main" val="3289549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blue skin and hair&#10;&#10;Description automatically generated">
            <a:extLst>
              <a:ext uri="{FF2B5EF4-FFF2-40B4-BE49-F238E27FC236}">
                <a16:creationId xmlns:a16="http://schemas.microsoft.com/office/drawing/2014/main" id="{111C963F-BA37-16AE-02D5-C1838C450DB2}"/>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a:stretch/>
        </p:blipFill>
        <p:spPr>
          <a:xfrm>
            <a:off x="-1514" y="10"/>
            <a:ext cx="12191979" cy="6857990"/>
          </a:xfrm>
          <a:prstGeom prst="rect">
            <a:avLst/>
          </a:prstGeom>
        </p:spPr>
      </p:pic>
      <p:sp>
        <p:nvSpPr>
          <p:cNvPr id="2" name="Title 1">
            <a:extLst>
              <a:ext uri="{FF2B5EF4-FFF2-40B4-BE49-F238E27FC236}">
                <a16:creationId xmlns:a16="http://schemas.microsoft.com/office/drawing/2014/main" id="{6B513247-4593-25B9-1FC2-7A8AE5BA456B}"/>
              </a:ext>
            </a:extLst>
          </p:cNvPr>
          <p:cNvSpPr>
            <a:spLocks noGrp="1"/>
          </p:cNvSpPr>
          <p:nvPr>
            <p:ph type="title"/>
          </p:nvPr>
        </p:nvSpPr>
        <p:spPr>
          <a:xfrm>
            <a:off x="2004224" y="-1285413"/>
            <a:ext cx="10506456" cy="2057400"/>
          </a:xfrm>
        </p:spPr>
        <p:txBody>
          <a:bodyPr anchor="b">
            <a:normAutofit/>
          </a:bodyPr>
          <a:lstStyle/>
          <a:p>
            <a:r>
              <a:rPr lang="en-US" sz="5000" dirty="0">
                <a:solidFill>
                  <a:schemeClr val="bg1"/>
                </a:solidFill>
              </a:rPr>
              <a:t>Phased Marketing Strategy</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C69C8A48-1D4D-0A54-BAF9-454D1CCB073B}"/>
              </a:ext>
            </a:extLst>
          </p:cNvPr>
          <p:cNvSpPr>
            <a:spLocks noGrp="1"/>
          </p:cNvSpPr>
          <p:nvPr>
            <p:ph idx="1"/>
          </p:nvPr>
        </p:nvSpPr>
        <p:spPr>
          <a:xfrm>
            <a:off x="388487" y="3910533"/>
            <a:ext cx="10506456" cy="2670048"/>
          </a:xfrm>
        </p:spPr>
        <p:txBody>
          <a:bodyPr>
            <a:normAutofit lnSpcReduction="10000"/>
          </a:bodyPr>
          <a:lstStyle/>
          <a:p>
            <a:r>
              <a:rPr lang="en-US" sz="1400" b="1" dirty="0">
                <a:solidFill>
                  <a:srgbClr val="FFFF00"/>
                </a:solidFill>
                <a:effectLst>
                  <a:outerShdw blurRad="38100" dist="38100" dir="2700000" algn="tl">
                    <a:srgbClr val="000000">
                      <a:alpha val="43137"/>
                    </a:srgbClr>
                  </a:outerShdw>
                </a:effectLst>
              </a:rPr>
              <a:t>Phase 4: </a:t>
            </a:r>
          </a:p>
          <a:p>
            <a:r>
              <a:rPr lang="en-US" sz="1400" b="1" dirty="0">
                <a:solidFill>
                  <a:srgbClr val="FFFF00"/>
                </a:solidFill>
                <a:effectLst>
                  <a:outerShdw blurRad="38100" dist="38100" dir="2700000" algn="tl">
                    <a:srgbClr val="000000">
                      <a:alpha val="43137"/>
                    </a:srgbClr>
                  </a:outerShdw>
                </a:effectLst>
              </a:rPr>
              <a:t>Countdown Dates: Days before release </a:t>
            </a:r>
          </a:p>
          <a:p>
            <a:r>
              <a:rPr lang="en-US" sz="1400" b="1" dirty="0">
                <a:solidFill>
                  <a:srgbClr val="FFFF00"/>
                </a:solidFill>
                <a:effectLst>
                  <a:outerShdw blurRad="38100" dist="38100" dir="2700000" algn="tl">
                    <a:srgbClr val="000000">
                      <a:alpha val="43137"/>
                    </a:srgbClr>
                  </a:outerShdw>
                </a:effectLst>
              </a:rPr>
              <a:t>Beat Messaging: "Countdown to Pandora," "The Wait Is Almost Over" </a:t>
            </a:r>
          </a:p>
          <a:p>
            <a:r>
              <a:rPr lang="en-US" sz="1400" b="1" dirty="0">
                <a:solidFill>
                  <a:srgbClr val="FFFF00"/>
                </a:solidFill>
                <a:effectLst>
                  <a:outerShdw blurRad="38100" dist="38100" dir="2700000" algn="tl">
                    <a:srgbClr val="000000">
                      <a:alpha val="43137"/>
                    </a:srgbClr>
                  </a:outerShdw>
                </a:effectLst>
              </a:rPr>
              <a:t>Key Activations: Social media countdowns</a:t>
            </a:r>
          </a:p>
          <a:p>
            <a:r>
              <a:rPr lang="en-US" sz="1400" b="1" dirty="0">
                <a:solidFill>
                  <a:srgbClr val="FFFF00"/>
                </a:solidFill>
                <a:effectLst>
                  <a:outerShdw blurRad="38100" dist="38100" dir="2700000" algn="tl">
                    <a:srgbClr val="000000">
                      <a:alpha val="43137"/>
                    </a:srgbClr>
                  </a:outerShdw>
                </a:effectLst>
              </a:rPr>
              <a:t>_____________________________________________________</a:t>
            </a:r>
          </a:p>
          <a:p>
            <a:r>
              <a:rPr lang="en-US" sz="1400" b="1" dirty="0">
                <a:solidFill>
                  <a:srgbClr val="FFFF00"/>
                </a:solidFill>
                <a:effectLst>
                  <a:outerShdw blurRad="38100" dist="38100" dir="2700000" algn="tl">
                    <a:srgbClr val="000000">
                      <a:alpha val="43137"/>
                    </a:srgbClr>
                  </a:outerShdw>
                </a:effectLst>
              </a:rPr>
              <a:t>Phase 5: </a:t>
            </a:r>
          </a:p>
          <a:p>
            <a:r>
              <a:rPr lang="en-US" sz="1400" b="1" dirty="0">
                <a:solidFill>
                  <a:srgbClr val="FFFF00"/>
                </a:solidFill>
                <a:effectLst>
                  <a:outerShdw blurRad="38100" dist="38100" dir="2700000" algn="tl">
                    <a:srgbClr val="000000">
                      <a:alpha val="43137"/>
                    </a:srgbClr>
                  </a:outerShdw>
                </a:effectLst>
              </a:rPr>
              <a:t>Premiere Dates: Release day </a:t>
            </a:r>
          </a:p>
          <a:p>
            <a:r>
              <a:rPr lang="en-US" sz="1400" b="1" dirty="0">
                <a:solidFill>
                  <a:srgbClr val="FFFF00"/>
                </a:solidFill>
                <a:effectLst>
                  <a:outerShdw blurRad="38100" dist="38100" dir="2700000" algn="tl">
                    <a:srgbClr val="000000">
                      <a:alpha val="43137"/>
                    </a:srgbClr>
                  </a:outerShdw>
                </a:effectLst>
              </a:rPr>
              <a:t>Beat Messaging: "Experience the Spectacle," "Journey to Pandora Begins Today" </a:t>
            </a:r>
          </a:p>
          <a:p>
            <a:r>
              <a:rPr lang="en-US" sz="1400" b="1" dirty="0">
                <a:solidFill>
                  <a:srgbClr val="FFFF00"/>
                </a:solidFill>
                <a:effectLst>
                  <a:outerShdw blurRad="38100" dist="38100" dir="2700000" algn="tl">
                    <a:srgbClr val="000000">
                      <a:alpha val="43137"/>
                    </a:srgbClr>
                  </a:outerShdw>
                </a:effectLst>
              </a:rPr>
              <a:t>Key Activations: Red carpet premieres</a:t>
            </a:r>
            <a:endParaRPr lang="en-US" sz="2000" b="1" dirty="0">
              <a:solidFill>
                <a:srgbClr val="FFFF00"/>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5AC146E4-A3DF-1DE2-AA58-2420FFF4A77F}"/>
              </a:ext>
            </a:extLst>
          </p:cNvPr>
          <p:cNvSpPr txBox="1"/>
          <p:nvPr/>
        </p:nvSpPr>
        <p:spPr>
          <a:xfrm>
            <a:off x="6774710" y="698835"/>
            <a:ext cx="5009256" cy="3539430"/>
          </a:xfrm>
          <a:prstGeom prst="rect">
            <a:avLst/>
          </a:prstGeom>
          <a:noFill/>
        </p:spPr>
        <p:txBody>
          <a:bodyPr wrap="none" rtlCol="0">
            <a:spAutoFit/>
          </a:bodyPr>
          <a:lstStyle/>
          <a:p>
            <a:r>
              <a:rPr lang="en-US" sz="1400" b="1" dirty="0">
                <a:solidFill>
                  <a:srgbClr val="FFFF00"/>
                </a:solidFill>
                <a:effectLst>
                  <a:outerShdw blurRad="38100" dist="38100" dir="2700000" algn="tl">
                    <a:srgbClr val="000000">
                      <a:alpha val="43137"/>
                    </a:srgbClr>
                  </a:outerShdw>
                </a:effectLst>
              </a:rPr>
              <a:t>Phase 6: </a:t>
            </a:r>
          </a:p>
          <a:p>
            <a:endParaRPr lang="en-US" sz="1400" b="1" dirty="0">
              <a:solidFill>
                <a:srgbClr val="FFFF00"/>
              </a:solidFill>
              <a:effectLst>
                <a:outerShdw blurRad="38100" dist="38100" dir="2700000" algn="tl">
                  <a:srgbClr val="000000">
                    <a:alpha val="43137"/>
                  </a:srgbClr>
                </a:outerShdw>
              </a:effectLst>
            </a:endParaRPr>
          </a:p>
          <a:p>
            <a:r>
              <a:rPr lang="en-US" sz="1400" b="1" dirty="0">
                <a:solidFill>
                  <a:srgbClr val="FFFF00"/>
                </a:solidFill>
                <a:effectLst>
                  <a:outerShdw blurRad="38100" dist="38100" dir="2700000" algn="tl">
                    <a:srgbClr val="000000">
                      <a:alpha val="43137"/>
                    </a:srgbClr>
                  </a:outerShdw>
                </a:effectLst>
              </a:rPr>
              <a:t>Post-Premiere Dates: After release </a:t>
            </a:r>
          </a:p>
          <a:p>
            <a:endParaRPr lang="en-US" sz="1400" b="1" dirty="0">
              <a:solidFill>
                <a:srgbClr val="FFFF00"/>
              </a:solidFill>
              <a:effectLst>
                <a:outerShdw blurRad="38100" dist="38100" dir="2700000" algn="tl">
                  <a:srgbClr val="000000">
                    <a:alpha val="43137"/>
                  </a:srgbClr>
                </a:outerShdw>
              </a:effectLst>
            </a:endParaRPr>
          </a:p>
          <a:p>
            <a:r>
              <a:rPr lang="en-US" sz="1400" b="1" dirty="0">
                <a:solidFill>
                  <a:srgbClr val="FFFF00"/>
                </a:solidFill>
                <a:effectLst>
                  <a:outerShdw blurRad="38100" dist="38100" dir="2700000" algn="tl">
                    <a:srgbClr val="000000">
                      <a:alpha val="43137"/>
                    </a:srgbClr>
                  </a:outerShdw>
                </a:effectLst>
              </a:rPr>
              <a:t>Beat Messaging: "Join the Convo”, "Share Your  Experience" </a:t>
            </a:r>
          </a:p>
          <a:p>
            <a:endParaRPr lang="en-US" sz="1400" b="1" dirty="0">
              <a:solidFill>
                <a:srgbClr val="FFFF00"/>
              </a:solidFill>
              <a:effectLst>
                <a:outerShdw blurRad="38100" dist="38100" dir="2700000" algn="tl">
                  <a:srgbClr val="000000">
                    <a:alpha val="43137"/>
                  </a:srgbClr>
                </a:outerShdw>
              </a:effectLst>
            </a:endParaRPr>
          </a:p>
          <a:p>
            <a:r>
              <a:rPr lang="en-US" sz="1400" b="1" dirty="0">
                <a:solidFill>
                  <a:srgbClr val="FFFF00"/>
                </a:solidFill>
                <a:effectLst>
                  <a:outerShdw blurRad="38100" dist="38100" dir="2700000" algn="tl">
                    <a:srgbClr val="000000">
                      <a:alpha val="43137"/>
                    </a:srgbClr>
                  </a:outerShdw>
                </a:effectLst>
              </a:rPr>
              <a:t>Key Activations: Social media buzz</a:t>
            </a:r>
          </a:p>
          <a:p>
            <a:endParaRPr lang="en-US" sz="1400" b="1" dirty="0">
              <a:solidFill>
                <a:srgbClr val="FFFF00"/>
              </a:solidFill>
              <a:effectLst>
                <a:outerShdw blurRad="38100" dist="38100" dir="2700000" algn="tl">
                  <a:srgbClr val="000000">
                    <a:alpha val="43137"/>
                  </a:srgbClr>
                </a:outerShdw>
              </a:effectLst>
            </a:endParaRPr>
          </a:p>
          <a:p>
            <a:r>
              <a:rPr lang="en-US" sz="1400" b="1" dirty="0">
                <a:solidFill>
                  <a:srgbClr val="FFFF00"/>
                </a:solidFill>
                <a:effectLst>
                  <a:outerShdw blurRad="38100" dist="38100" dir="2700000" algn="tl">
                    <a:srgbClr val="000000">
                      <a:alpha val="43137"/>
                    </a:srgbClr>
                  </a:outerShdw>
                </a:effectLst>
              </a:rPr>
              <a:t>_________________________________________________</a:t>
            </a:r>
          </a:p>
          <a:p>
            <a:endParaRPr lang="en-US" sz="1400" b="1" dirty="0">
              <a:solidFill>
                <a:srgbClr val="FFFF00"/>
              </a:solidFill>
              <a:effectLst>
                <a:outerShdw blurRad="38100" dist="38100" dir="2700000" algn="tl">
                  <a:srgbClr val="000000">
                    <a:alpha val="43137"/>
                  </a:srgbClr>
                </a:outerShdw>
              </a:effectLst>
            </a:endParaRPr>
          </a:p>
          <a:p>
            <a:r>
              <a:rPr lang="en-US" sz="1400" b="1" dirty="0">
                <a:solidFill>
                  <a:srgbClr val="FFFF00"/>
                </a:solidFill>
                <a:effectLst>
                  <a:outerShdw blurRad="38100" dist="38100" dir="2700000" algn="tl">
                    <a:srgbClr val="000000">
                      <a:alpha val="43137"/>
                    </a:srgbClr>
                  </a:outerShdw>
                </a:effectLst>
              </a:rPr>
              <a:t>Phase 7: Sustain Dates: Weeks to months after release </a:t>
            </a:r>
          </a:p>
          <a:p>
            <a:endParaRPr lang="en-US" sz="1400" b="1" dirty="0">
              <a:solidFill>
                <a:srgbClr val="FFFF00"/>
              </a:solidFill>
              <a:effectLst>
                <a:outerShdw blurRad="38100" dist="38100" dir="2700000" algn="tl">
                  <a:srgbClr val="000000">
                    <a:alpha val="43137"/>
                  </a:srgbClr>
                </a:outerShdw>
              </a:effectLst>
            </a:endParaRPr>
          </a:p>
          <a:p>
            <a:r>
              <a:rPr lang="en-US" sz="1400" b="1" dirty="0">
                <a:solidFill>
                  <a:srgbClr val="FFFF00"/>
                </a:solidFill>
                <a:effectLst>
                  <a:outerShdw blurRad="38100" dist="38100" dir="2700000" algn="tl">
                    <a:srgbClr val="000000">
                      <a:alpha val="43137"/>
                    </a:srgbClr>
                  </a:outerShdw>
                </a:effectLst>
              </a:rPr>
              <a:t>Beat Messaging: "Keep the Adventure Alive," </a:t>
            </a:r>
          </a:p>
          <a:p>
            <a:r>
              <a:rPr lang="en-US" sz="1400" b="1" dirty="0">
                <a:solidFill>
                  <a:srgbClr val="FFFF00"/>
                </a:solidFill>
                <a:effectLst>
                  <a:outerShdw blurRad="38100" dist="38100" dir="2700000" algn="tl">
                    <a:srgbClr val="000000">
                      <a:alpha val="43137"/>
                    </a:srgbClr>
                  </a:outerShdw>
                </a:effectLst>
              </a:rPr>
              <a:t>"Discover Pandora Again and Again" </a:t>
            </a:r>
          </a:p>
          <a:p>
            <a:endParaRPr lang="en-US" sz="1400" b="1" dirty="0">
              <a:solidFill>
                <a:srgbClr val="FFFF00"/>
              </a:solidFill>
              <a:effectLst>
                <a:outerShdw blurRad="38100" dist="38100" dir="2700000" algn="tl">
                  <a:srgbClr val="000000">
                    <a:alpha val="43137"/>
                  </a:srgbClr>
                </a:outerShdw>
              </a:effectLst>
            </a:endParaRPr>
          </a:p>
          <a:p>
            <a:r>
              <a:rPr lang="en-US" sz="1400" b="1" dirty="0">
                <a:solidFill>
                  <a:srgbClr val="FFFF00"/>
                </a:solidFill>
                <a:effectLst>
                  <a:outerShdw blurRad="38100" dist="38100" dir="2700000" algn="tl">
                    <a:srgbClr val="000000">
                      <a:alpha val="43137"/>
                    </a:srgbClr>
                  </a:outerShdw>
                </a:effectLst>
              </a:rPr>
              <a:t>Key Activations: Extended theatrical run</a:t>
            </a:r>
          </a:p>
        </p:txBody>
      </p:sp>
      <p:pic>
        <p:nvPicPr>
          <p:cNvPr id="4" name="Picture 3" descr="A red and black logo&#10;&#10;Description automatically generated">
            <a:extLst>
              <a:ext uri="{FF2B5EF4-FFF2-40B4-BE49-F238E27FC236}">
                <a16:creationId xmlns:a16="http://schemas.microsoft.com/office/drawing/2014/main" id="{FE56197A-90D8-8BB3-3D6B-F0313600C62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DEF9193B-6811-9D82-284C-C2C67762D77A}"/>
              </a:ext>
            </a:extLst>
          </p:cNvPr>
          <p:cNvSpPr txBox="1"/>
          <p:nvPr/>
        </p:nvSpPr>
        <p:spPr>
          <a:xfrm>
            <a:off x="11640314" y="0"/>
            <a:ext cx="550151" cy="369332"/>
          </a:xfrm>
          <a:prstGeom prst="rect">
            <a:avLst/>
          </a:prstGeom>
          <a:noFill/>
        </p:spPr>
        <p:txBody>
          <a:bodyPr wrap="none" rtlCol="0">
            <a:spAutoFit/>
          </a:bodyPr>
          <a:lstStyle/>
          <a:p>
            <a:r>
              <a:rPr lang="en-US" dirty="0"/>
              <a:t>MM</a:t>
            </a:r>
          </a:p>
        </p:txBody>
      </p:sp>
    </p:spTree>
    <p:extLst>
      <p:ext uri="{BB962C8B-B14F-4D97-AF65-F5344CB8AC3E}">
        <p14:creationId xmlns:p14="http://schemas.microsoft.com/office/powerpoint/2010/main" val="1157260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BD89ED-06D3-872E-631E-A816E494DACD}"/>
              </a:ext>
            </a:extLst>
          </p:cNvPr>
          <p:cNvSpPr>
            <a:spLocks noGrp="1"/>
          </p:cNvSpPr>
          <p:nvPr>
            <p:ph type="title"/>
          </p:nvPr>
        </p:nvSpPr>
        <p:spPr>
          <a:xfrm>
            <a:off x="457201" y="412454"/>
            <a:ext cx="2381250" cy="2101850"/>
          </a:xfrm>
        </p:spPr>
        <p:txBody>
          <a:bodyPr vert="horz" lIns="91440" tIns="45720" rIns="91440" bIns="45720" rtlCol="0" anchor="ctr">
            <a:normAutofit/>
          </a:bodyPr>
          <a:lstStyle/>
          <a:p>
            <a:r>
              <a:rPr lang="en-US" sz="2400" kern="1200">
                <a:solidFill>
                  <a:schemeClr val="tx1"/>
                </a:solidFill>
                <a:latin typeface="+mj-lt"/>
                <a:ea typeface="+mj-ea"/>
                <a:cs typeface="+mj-cs"/>
              </a:rPr>
              <a:t>Owned Platform/Content Rec’s</a:t>
            </a:r>
          </a:p>
        </p:txBody>
      </p:sp>
      <p:sp>
        <p:nvSpPr>
          <p:cNvPr id="21" name="Rectangle 20">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5670E862-7731-6B98-7349-45A295012D52}"/>
              </a:ext>
            </a:extLst>
          </p:cNvPr>
          <p:cNvSpPr>
            <a:spLocks noGrp="1"/>
          </p:cNvSpPr>
          <p:nvPr>
            <p:ph idx="1"/>
          </p:nvPr>
        </p:nvSpPr>
        <p:spPr>
          <a:xfrm>
            <a:off x="3157538" y="412454"/>
            <a:ext cx="3243262" cy="2101850"/>
          </a:xfrm>
        </p:spPr>
        <p:txBody>
          <a:bodyPr vert="horz" lIns="91440" tIns="45720" rIns="91440" bIns="45720" rtlCol="0" anchor="ctr">
            <a:normAutofit/>
          </a:bodyPr>
          <a:lstStyle/>
          <a:p>
            <a:pPr marL="0" marR="0">
              <a:spcBef>
                <a:spcPts val="0"/>
              </a:spcBef>
              <a:spcAft>
                <a:spcPts val="800"/>
              </a:spcAft>
            </a:pPr>
            <a:r>
              <a:rPr lang="en-US" sz="1700" b="1">
                <a:effectLst/>
                <a:highlight>
                  <a:srgbClr val="FFFF00"/>
                </a:highlight>
              </a:rPr>
              <a:t>TikTok: 256.9K Followers</a:t>
            </a:r>
            <a:r>
              <a:rPr lang="en-US" sz="1700" b="1">
                <a:effectLst/>
              </a:rPr>
              <a:t> </a:t>
            </a:r>
            <a:endParaRPr lang="en-US" sz="1700">
              <a:effectLst/>
            </a:endParaRPr>
          </a:p>
        </p:txBody>
      </p:sp>
      <p:pic>
        <p:nvPicPr>
          <p:cNvPr id="3" name="Picture 2" descr="A screenshot of a social media account&#10;&#10;Description automatically generated">
            <a:extLst>
              <a:ext uri="{FF2B5EF4-FFF2-40B4-BE49-F238E27FC236}">
                <a16:creationId xmlns:a16="http://schemas.microsoft.com/office/drawing/2014/main" id="{70AA8185-20F9-1958-DA87-FFA849F7210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623" r="3427" b="-3"/>
          <a:stretch/>
        </p:blipFill>
        <p:spPr>
          <a:xfrm>
            <a:off x="20" y="2959630"/>
            <a:ext cx="6400781" cy="3898370"/>
          </a:xfrm>
          <a:prstGeom prst="rect">
            <a:avLst/>
          </a:prstGeom>
        </p:spPr>
      </p:pic>
      <p:pic>
        <p:nvPicPr>
          <p:cNvPr id="9" name="Picture 8" descr="A logo of a movie&#10;&#10;Description automatically generated">
            <a:extLst>
              <a:ext uri="{FF2B5EF4-FFF2-40B4-BE49-F238E27FC236}">
                <a16:creationId xmlns:a16="http://schemas.microsoft.com/office/drawing/2014/main" id="{A2C4EFC7-0CDC-0A62-534B-E705BDB77A12}"/>
              </a:ext>
            </a:extLst>
          </p:cNvPr>
          <p:cNvPicPr>
            <a:picLocks noChangeAspect="1"/>
          </p:cNvPicPr>
          <p:nvPr/>
        </p:nvPicPr>
        <p:blipFill rotWithShape="1">
          <a:blip r:embed="rId3">
            <a:extLst>
              <a:ext uri="{28A0092B-C50C-407E-A947-70E740481C1C}">
                <a14:useLocalDpi xmlns:a14="http://schemas.microsoft.com/office/drawing/2010/main" val="0"/>
              </a:ext>
            </a:extLst>
          </a:blip>
          <a:srcRect r="-1" b="15204"/>
          <a:stretch/>
        </p:blipFill>
        <p:spPr>
          <a:xfrm>
            <a:off x="6591299" y="1"/>
            <a:ext cx="5600701" cy="6857999"/>
          </a:xfrm>
          <a:prstGeom prst="rect">
            <a:avLst/>
          </a:prstGeom>
        </p:spPr>
      </p:pic>
      <p:pic>
        <p:nvPicPr>
          <p:cNvPr id="11" name="Picture 10" descr="A red and black logo&#10;&#10;Description automatically generated">
            <a:extLst>
              <a:ext uri="{FF2B5EF4-FFF2-40B4-BE49-F238E27FC236}">
                <a16:creationId xmlns:a16="http://schemas.microsoft.com/office/drawing/2014/main" id="{0372164C-B12D-7C19-A7AD-33F1FB3C026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7C1A3E4F-1990-6E68-9AA2-815C4EAC1517}"/>
              </a:ext>
            </a:extLst>
          </p:cNvPr>
          <p:cNvSpPr txBox="1"/>
          <p:nvPr/>
        </p:nvSpPr>
        <p:spPr>
          <a:xfrm>
            <a:off x="11616651" y="48170"/>
            <a:ext cx="506870" cy="369332"/>
          </a:xfrm>
          <a:prstGeom prst="rect">
            <a:avLst/>
          </a:prstGeom>
          <a:noFill/>
        </p:spPr>
        <p:txBody>
          <a:bodyPr wrap="none" rtlCol="0">
            <a:spAutoFit/>
          </a:bodyPr>
          <a:lstStyle/>
          <a:p>
            <a:r>
              <a:rPr lang="en-US" dirty="0">
                <a:solidFill>
                  <a:srgbClr val="FF0000"/>
                </a:solidFill>
              </a:rPr>
              <a:t>DG</a:t>
            </a:r>
          </a:p>
        </p:txBody>
      </p:sp>
    </p:spTree>
    <p:extLst>
      <p:ext uri="{BB962C8B-B14F-4D97-AF65-F5344CB8AC3E}">
        <p14:creationId xmlns:p14="http://schemas.microsoft.com/office/powerpoint/2010/main" val="2043037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A42C7B2-7BD6-433A-95AB-5AA4F44B5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up of a fire&#10;&#10;Description automatically generated">
            <a:extLst>
              <a:ext uri="{FF2B5EF4-FFF2-40B4-BE49-F238E27FC236}">
                <a16:creationId xmlns:a16="http://schemas.microsoft.com/office/drawing/2014/main" id="{30EE9C5C-E63F-7B6D-CD27-8B4E4BF1F95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588" r="6023" b="-1"/>
          <a:stretch/>
        </p:blipFill>
        <p:spPr>
          <a:xfrm>
            <a:off x="-7" y="-1"/>
            <a:ext cx="7642746" cy="6857990"/>
          </a:xfrm>
          <a:prstGeom prst="rect">
            <a:avLst/>
          </a:prstGeom>
        </p:spPr>
      </p:pic>
      <p:sp>
        <p:nvSpPr>
          <p:cNvPr id="21" name="Rectangle 20">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986129"/>
            <a:ext cx="6288261"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65DF19E-B2D8-DE0A-5D53-9BC742CC1387}"/>
              </a:ext>
            </a:extLst>
          </p:cNvPr>
          <p:cNvSpPr>
            <a:spLocks noGrp="1"/>
          </p:cNvSpPr>
          <p:nvPr>
            <p:ph type="title"/>
          </p:nvPr>
        </p:nvSpPr>
        <p:spPr>
          <a:xfrm>
            <a:off x="841247" y="4152624"/>
            <a:ext cx="2523737" cy="1920240"/>
          </a:xfrm>
        </p:spPr>
        <p:txBody>
          <a:bodyPr vert="horz" lIns="91440" tIns="45720" rIns="91440" bIns="45720" rtlCol="0">
            <a:normAutofit/>
          </a:bodyPr>
          <a:lstStyle/>
          <a:p>
            <a:r>
              <a:rPr lang="en-US" sz="2400" b="1" dirty="0"/>
              <a:t>Owned Platform</a:t>
            </a:r>
            <a:br>
              <a:rPr lang="en-US" sz="2400" b="1" dirty="0"/>
            </a:br>
            <a:r>
              <a:rPr lang="en-US" sz="2400" b="1" dirty="0"/>
              <a:t>/Content Rec’s</a:t>
            </a:r>
          </a:p>
        </p:txBody>
      </p:sp>
      <p:pic>
        <p:nvPicPr>
          <p:cNvPr id="3" name="Picture 2" descr="A screenshot of a social media page&#10;&#10;Description automatically generated">
            <a:extLst>
              <a:ext uri="{FF2B5EF4-FFF2-40B4-BE49-F238E27FC236}">
                <a16:creationId xmlns:a16="http://schemas.microsoft.com/office/drawing/2014/main" id="{59BAF162-ABF9-C38D-0360-BF93E918B880}"/>
              </a:ext>
            </a:extLst>
          </p:cNvPr>
          <p:cNvPicPr>
            <a:picLocks noChangeAspect="1"/>
          </p:cNvPicPr>
          <p:nvPr/>
        </p:nvPicPr>
        <p:blipFill rotWithShape="1">
          <a:blip r:embed="rId4">
            <a:extLst>
              <a:ext uri="{28A0092B-C50C-407E-A947-70E740481C1C}">
                <a14:useLocalDpi xmlns:a14="http://schemas.microsoft.com/office/drawing/2010/main" val="0"/>
              </a:ext>
            </a:extLst>
          </a:blip>
          <a:srcRect r="14202" b="3"/>
          <a:stretch/>
        </p:blipFill>
        <p:spPr>
          <a:xfrm>
            <a:off x="7809454" y="1"/>
            <a:ext cx="4382546" cy="3345645"/>
          </a:xfrm>
          <a:prstGeom prst="rect">
            <a:avLst/>
          </a:prstGeom>
        </p:spPr>
      </p:pic>
      <p:sp>
        <p:nvSpPr>
          <p:cNvPr id="23" name="Rectangle 22">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535" y="47845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4346" y="5103601"/>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ontent Placeholder 15">
            <a:extLst>
              <a:ext uri="{FF2B5EF4-FFF2-40B4-BE49-F238E27FC236}">
                <a16:creationId xmlns:a16="http://schemas.microsoft.com/office/drawing/2014/main" id="{B32C6A50-0D9C-616A-B167-55A6966AEB7B}"/>
              </a:ext>
            </a:extLst>
          </p:cNvPr>
          <p:cNvSpPr>
            <a:spLocks noGrp="1"/>
          </p:cNvSpPr>
          <p:nvPr>
            <p:ph idx="1"/>
          </p:nvPr>
        </p:nvSpPr>
        <p:spPr>
          <a:xfrm>
            <a:off x="3364992" y="4151376"/>
            <a:ext cx="3319272" cy="1920240"/>
          </a:xfrm>
        </p:spPr>
        <p:txBody>
          <a:bodyPr anchor="ctr">
            <a:normAutofit/>
          </a:bodyPr>
          <a:lstStyle/>
          <a:p>
            <a:r>
              <a:rPr lang="en-US" sz="1800" b="1" dirty="0"/>
              <a:t>Relied on…</a:t>
            </a:r>
          </a:p>
          <a:p>
            <a:pPr marL="0" indent="0">
              <a:buNone/>
            </a:pPr>
            <a:r>
              <a:rPr lang="en-US" sz="1800" b="1" dirty="0"/>
              <a:t>Social Media, Merchandise, Special Effects, and 3-D technology to cause buzz</a:t>
            </a:r>
          </a:p>
        </p:txBody>
      </p:sp>
      <p:pic>
        <p:nvPicPr>
          <p:cNvPr id="4" name="Picture 3" descr="A screenshot of a social media account&#10;&#10;Description automatically generated">
            <a:extLst>
              <a:ext uri="{FF2B5EF4-FFF2-40B4-BE49-F238E27FC236}">
                <a16:creationId xmlns:a16="http://schemas.microsoft.com/office/drawing/2014/main" id="{6D8A11B2-8399-55FC-2E7C-BA0C5FA4FF22}"/>
              </a:ext>
            </a:extLst>
          </p:cNvPr>
          <p:cNvPicPr>
            <a:picLocks noChangeAspect="1"/>
          </p:cNvPicPr>
          <p:nvPr/>
        </p:nvPicPr>
        <p:blipFill rotWithShape="1">
          <a:blip r:embed="rId5">
            <a:extLst>
              <a:ext uri="{28A0092B-C50C-407E-A947-70E740481C1C}">
                <a14:useLocalDpi xmlns:a14="http://schemas.microsoft.com/office/drawing/2010/main" val="0"/>
              </a:ext>
            </a:extLst>
          </a:blip>
          <a:srcRect l="6668" r="-1" b="-1"/>
          <a:stretch/>
        </p:blipFill>
        <p:spPr>
          <a:xfrm>
            <a:off x="7809462" y="3512354"/>
            <a:ext cx="4382545" cy="3345646"/>
          </a:xfrm>
          <a:prstGeom prst="rect">
            <a:avLst/>
          </a:prstGeom>
        </p:spPr>
      </p:pic>
      <p:sp>
        <p:nvSpPr>
          <p:cNvPr id="7" name="TextBox 6">
            <a:extLst>
              <a:ext uri="{FF2B5EF4-FFF2-40B4-BE49-F238E27FC236}">
                <a16:creationId xmlns:a16="http://schemas.microsoft.com/office/drawing/2014/main" id="{0FE84506-5363-E4D5-038B-FAC37602D63E}"/>
              </a:ext>
            </a:extLst>
          </p:cNvPr>
          <p:cNvSpPr txBox="1"/>
          <p:nvPr/>
        </p:nvSpPr>
        <p:spPr>
          <a:xfrm>
            <a:off x="1027194" y="616357"/>
            <a:ext cx="6144490" cy="395173"/>
          </a:xfrm>
          <a:prstGeom prst="rect">
            <a:avLst/>
          </a:prstGeom>
          <a:noFill/>
        </p:spPr>
        <p:txBody>
          <a:bodyPr wrap="square">
            <a:spAutoFit/>
          </a:bodyPr>
          <a:lstStyle/>
          <a:p>
            <a:pPr marL="0" marR="0">
              <a:lnSpc>
                <a:spcPct val="115000"/>
              </a:lnSpc>
              <a:spcBef>
                <a:spcPts val="0"/>
              </a:spcBef>
              <a:spcAft>
                <a:spcPts val="800"/>
              </a:spcAft>
            </a:pPr>
            <a:r>
              <a:rPr lang="en-US" sz="18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Facebook: 42 million followers and over 43 million likes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AACB88AC-00A7-7D1E-54DB-5DADCECFAECF}"/>
              </a:ext>
            </a:extLst>
          </p:cNvPr>
          <p:cNvSpPr txBox="1"/>
          <p:nvPr/>
        </p:nvSpPr>
        <p:spPr>
          <a:xfrm>
            <a:off x="1953437" y="3416394"/>
            <a:ext cx="6142382" cy="395173"/>
          </a:xfrm>
          <a:prstGeom prst="rect">
            <a:avLst/>
          </a:prstGeom>
          <a:noFill/>
        </p:spPr>
        <p:txBody>
          <a:bodyPr wrap="square">
            <a:spAutoFit/>
          </a:bodyPr>
          <a:lstStyle/>
          <a:p>
            <a:pPr marL="0" marR="0">
              <a:lnSpc>
                <a:spcPct val="115000"/>
              </a:lnSpc>
              <a:spcBef>
                <a:spcPts val="0"/>
              </a:spcBef>
              <a:spcAft>
                <a:spcPts val="800"/>
              </a:spcAft>
            </a:pPr>
            <a:r>
              <a:rPr lang="en-US" sz="1800" b="1"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Instagram: 839K followers with over 976 posts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Arrow: Right 10">
            <a:extLst>
              <a:ext uri="{FF2B5EF4-FFF2-40B4-BE49-F238E27FC236}">
                <a16:creationId xmlns:a16="http://schemas.microsoft.com/office/drawing/2014/main" id="{9A3AF42B-D302-19F4-78A7-A5074B9C5834}"/>
              </a:ext>
            </a:extLst>
          </p:cNvPr>
          <p:cNvSpPr/>
          <p:nvPr/>
        </p:nvSpPr>
        <p:spPr>
          <a:xfrm>
            <a:off x="6918008" y="571627"/>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96BA51C5-65C1-B7BB-CCD6-38421532F0E4}"/>
              </a:ext>
            </a:extLst>
          </p:cNvPr>
          <p:cNvSpPr/>
          <p:nvPr/>
        </p:nvSpPr>
        <p:spPr>
          <a:xfrm>
            <a:off x="6867524" y="337166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red and black logo&#10;&#10;Description automatically generated">
            <a:extLst>
              <a:ext uri="{FF2B5EF4-FFF2-40B4-BE49-F238E27FC236}">
                <a16:creationId xmlns:a16="http://schemas.microsoft.com/office/drawing/2014/main" id="{BA8F63A6-78D7-76CE-57DE-D2F6D43B25DB}"/>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3100" r="17342" b="-1"/>
          <a:stretch/>
        </p:blipFill>
        <p:spPr>
          <a:xfrm>
            <a:off x="-17807" y="1825"/>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72842AE7-0B7C-6C12-2F4F-69506F1C0301}"/>
              </a:ext>
            </a:extLst>
          </p:cNvPr>
          <p:cNvSpPr txBox="1"/>
          <p:nvPr/>
        </p:nvSpPr>
        <p:spPr>
          <a:xfrm>
            <a:off x="0" y="6486843"/>
            <a:ext cx="506870" cy="369332"/>
          </a:xfrm>
          <a:prstGeom prst="rect">
            <a:avLst/>
          </a:prstGeom>
          <a:noFill/>
        </p:spPr>
        <p:txBody>
          <a:bodyPr wrap="none" rtlCol="0">
            <a:spAutoFit/>
          </a:bodyPr>
          <a:lstStyle/>
          <a:p>
            <a:r>
              <a:rPr lang="en-US" dirty="0"/>
              <a:t>DG</a:t>
            </a:r>
          </a:p>
        </p:txBody>
      </p:sp>
    </p:spTree>
    <p:extLst>
      <p:ext uri="{BB962C8B-B14F-4D97-AF65-F5344CB8AC3E}">
        <p14:creationId xmlns:p14="http://schemas.microsoft.com/office/powerpoint/2010/main" val="2508412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Fireworks in the sky&#10;&#10;Description automatically generated">
            <a:extLst>
              <a:ext uri="{FF2B5EF4-FFF2-40B4-BE49-F238E27FC236}">
                <a16:creationId xmlns:a16="http://schemas.microsoft.com/office/drawing/2014/main" id="{799F9B20-A0BB-EE8F-601B-DC6D02F3772E}"/>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236"/>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F80918-3F7F-CDAE-9DE4-0A14F5E40709}"/>
              </a:ext>
            </a:extLst>
          </p:cNvPr>
          <p:cNvSpPr>
            <a:spLocks noGrp="1"/>
          </p:cNvSpPr>
          <p:nvPr>
            <p:ph type="title"/>
          </p:nvPr>
        </p:nvSpPr>
        <p:spPr>
          <a:xfrm>
            <a:off x="2915178" y="-2940658"/>
            <a:ext cx="6358593" cy="3692028"/>
          </a:xfrm>
          <a:noFill/>
        </p:spPr>
        <p:txBody>
          <a:bodyPr vert="horz" lIns="91440" tIns="45720" rIns="91440" bIns="45720" rtlCol="0" anchor="b">
            <a:normAutofit/>
          </a:bodyPr>
          <a:lstStyle/>
          <a:p>
            <a:r>
              <a:rPr lang="en-US" sz="3600" dirty="0">
                <a:solidFill>
                  <a:schemeClr val="bg1"/>
                </a:solidFill>
              </a:rPr>
              <a:t>Owned Platform/Owned Rec’s</a:t>
            </a:r>
          </a:p>
        </p:txBody>
      </p:sp>
      <p:pic>
        <p:nvPicPr>
          <p:cNvPr id="3" name="Picture 2" descr="A collage of images of a person&#10;&#10;Description automatically generated">
            <a:extLst>
              <a:ext uri="{FF2B5EF4-FFF2-40B4-BE49-F238E27FC236}">
                <a16:creationId xmlns:a16="http://schemas.microsoft.com/office/drawing/2014/main" id="{F60F5CF4-BD0B-74ED-AF26-FB089A09F1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589" y="751370"/>
            <a:ext cx="5549004" cy="2747395"/>
          </a:xfrm>
          <a:prstGeom prst="rect">
            <a:avLst/>
          </a:prstGeom>
        </p:spPr>
      </p:pic>
      <p:pic>
        <p:nvPicPr>
          <p:cNvPr id="4" name="Picture 3" descr="A person and person sitting on a blue background&#10;&#10;Description automatically generated">
            <a:extLst>
              <a:ext uri="{FF2B5EF4-FFF2-40B4-BE49-F238E27FC236}">
                <a16:creationId xmlns:a16="http://schemas.microsoft.com/office/drawing/2014/main" id="{A28CB3E6-45E9-6117-3B6A-A26DBBADD5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7398" y="751371"/>
            <a:ext cx="4846213" cy="2747394"/>
          </a:xfrm>
          <a:prstGeom prst="rect">
            <a:avLst/>
          </a:prstGeom>
        </p:spPr>
      </p:pic>
      <p:sp>
        <p:nvSpPr>
          <p:cNvPr id="7" name="TextBox 6">
            <a:extLst>
              <a:ext uri="{FF2B5EF4-FFF2-40B4-BE49-F238E27FC236}">
                <a16:creationId xmlns:a16="http://schemas.microsoft.com/office/drawing/2014/main" id="{29BE41F2-84BD-AC05-8255-1C1BE29F83EF}"/>
              </a:ext>
            </a:extLst>
          </p:cNvPr>
          <p:cNvSpPr txBox="1"/>
          <p:nvPr/>
        </p:nvSpPr>
        <p:spPr>
          <a:xfrm>
            <a:off x="5728180" y="5449814"/>
            <a:ext cx="6358592" cy="1313629"/>
          </a:xfrm>
          <a:prstGeom prst="rect">
            <a:avLst/>
          </a:prstGeom>
          <a:noFill/>
        </p:spPr>
        <p:txBody>
          <a:bodyPr wrap="square">
            <a:spAutoFit/>
          </a:bodyPr>
          <a:lstStyle/>
          <a:p>
            <a:pPr marL="0" marR="0">
              <a:lnSpc>
                <a:spcPct val="115000"/>
              </a:lnSpc>
              <a:spcBef>
                <a:spcPts val="0"/>
              </a:spcBef>
              <a:spcAft>
                <a:spcPts val="800"/>
              </a:spcAft>
            </a:pPr>
            <a:r>
              <a:rPr lang="en-US" sz="1600" b="1" kern="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TikTok, Facebook and IG: </a:t>
            </a:r>
            <a:r>
              <a:rPr lang="en-US" sz="1600" b="1" kern="0" dirty="0">
                <a:solidFill>
                  <a:srgbClr val="FFC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Photos</a:t>
            </a:r>
            <a:r>
              <a:rPr lang="en-US" sz="1600" b="1" kern="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 </a:t>
            </a:r>
            <a:r>
              <a:rPr lang="en-US" sz="1600" b="1" kern="0" dirty="0">
                <a:solidFill>
                  <a:srgbClr val="00B05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reels</a:t>
            </a:r>
            <a:r>
              <a:rPr lang="en-US" sz="1600" b="1" kern="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 </a:t>
            </a:r>
            <a:r>
              <a:rPr lang="en-US" sz="1600" b="1" kern="0" dirty="0">
                <a:solidFill>
                  <a:srgbClr val="00B0F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stories</a:t>
            </a:r>
            <a:r>
              <a:rPr lang="en-US" sz="1600" b="1" kern="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 </a:t>
            </a:r>
            <a:r>
              <a:rPr lang="en-US" sz="1600" b="1" kern="0" dirty="0">
                <a:solidFill>
                  <a:srgbClr val="7030A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videos</a:t>
            </a:r>
            <a:r>
              <a:rPr lang="en-US" sz="1600" b="1" kern="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 live feeds</a:t>
            </a:r>
            <a:endParaRPr lang="en-US" sz="1600" b="1" kern="10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600" b="1" kern="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This will showcase many aspects of our film: teasers, posters, reviews, interviews, trailers, and a countdown to build anticipation.</a:t>
            </a:r>
            <a:endParaRPr lang="en-US" sz="1600" b="1" kern="10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97F7F6D-4DDB-319C-A2B7-F59203C9D3FA}"/>
              </a:ext>
            </a:extLst>
          </p:cNvPr>
          <p:cNvSpPr txBox="1"/>
          <p:nvPr/>
        </p:nvSpPr>
        <p:spPr>
          <a:xfrm>
            <a:off x="1965872" y="5875794"/>
            <a:ext cx="1446293" cy="461665"/>
          </a:xfrm>
          <a:prstGeom prst="rect">
            <a:avLst/>
          </a:prstGeom>
          <a:noFill/>
        </p:spPr>
        <p:txBody>
          <a:bodyPr wrap="none" rtlCol="0">
            <a:spAutoFit/>
          </a:bodyPr>
          <a:lstStyle/>
          <a:p>
            <a:r>
              <a:rPr lang="en-US" sz="2400" b="1" dirty="0">
                <a:solidFill>
                  <a:srgbClr val="FFFF00"/>
                </a:solidFill>
              </a:rPr>
              <a:t>Strategy-</a:t>
            </a:r>
          </a:p>
        </p:txBody>
      </p:sp>
      <p:sp>
        <p:nvSpPr>
          <p:cNvPr id="9" name="Arrow: Right 8">
            <a:extLst>
              <a:ext uri="{FF2B5EF4-FFF2-40B4-BE49-F238E27FC236}">
                <a16:creationId xmlns:a16="http://schemas.microsoft.com/office/drawing/2014/main" id="{73C0A222-12A0-C81F-20D1-7642F7FA5309}"/>
              </a:ext>
            </a:extLst>
          </p:cNvPr>
          <p:cNvSpPr/>
          <p:nvPr/>
        </p:nvSpPr>
        <p:spPr>
          <a:xfrm>
            <a:off x="4135312" y="5958149"/>
            <a:ext cx="1399019" cy="2969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red and black logo&#10;&#10;Description automatically generated">
            <a:extLst>
              <a:ext uri="{FF2B5EF4-FFF2-40B4-BE49-F238E27FC236}">
                <a16:creationId xmlns:a16="http://schemas.microsoft.com/office/drawing/2014/main" id="{EF4686E6-F3F5-F165-ABAE-0ADD80EDF5E2}"/>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42170177-F4DD-F917-8058-6EE98BD80EB2}"/>
              </a:ext>
            </a:extLst>
          </p:cNvPr>
          <p:cNvSpPr txBox="1"/>
          <p:nvPr/>
        </p:nvSpPr>
        <p:spPr>
          <a:xfrm>
            <a:off x="11659362" y="94557"/>
            <a:ext cx="506870" cy="369332"/>
          </a:xfrm>
          <a:prstGeom prst="rect">
            <a:avLst/>
          </a:prstGeom>
          <a:noFill/>
        </p:spPr>
        <p:txBody>
          <a:bodyPr wrap="none" rtlCol="0">
            <a:spAutoFit/>
          </a:bodyPr>
          <a:lstStyle/>
          <a:p>
            <a:r>
              <a:rPr lang="en-US" dirty="0">
                <a:solidFill>
                  <a:srgbClr val="FF0000"/>
                </a:solidFill>
              </a:rPr>
              <a:t>DG</a:t>
            </a:r>
          </a:p>
        </p:txBody>
      </p:sp>
    </p:spTree>
    <p:extLst>
      <p:ext uri="{BB962C8B-B14F-4D97-AF65-F5344CB8AC3E}">
        <p14:creationId xmlns:p14="http://schemas.microsoft.com/office/powerpoint/2010/main" val="3230747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with green paint on his face&#10;&#10;Description automatically generated">
            <a:extLst>
              <a:ext uri="{FF2B5EF4-FFF2-40B4-BE49-F238E27FC236}">
                <a16:creationId xmlns:a16="http://schemas.microsoft.com/office/drawing/2014/main" id="{B1CA797C-48D6-B1A2-317F-3FD7FFC69CEF}"/>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FB7BE8E-59D1-2402-05B7-B73BFFE7447B}"/>
              </a:ext>
            </a:extLst>
          </p:cNvPr>
          <p:cNvSpPr>
            <a:spLocks noGrp="1"/>
          </p:cNvSpPr>
          <p:nvPr>
            <p:ph type="title"/>
          </p:nvPr>
        </p:nvSpPr>
        <p:spPr>
          <a:xfrm>
            <a:off x="838200" y="-2015962"/>
            <a:ext cx="10515600" cy="2900518"/>
          </a:xfrm>
        </p:spPr>
        <p:txBody>
          <a:bodyPr vert="horz" lIns="91440" tIns="45720" rIns="91440" bIns="45720" rtlCol="0" anchor="b">
            <a:normAutofit/>
          </a:bodyPr>
          <a:lstStyle/>
          <a:p>
            <a:pPr algn="ctr"/>
            <a:r>
              <a:rPr lang="en-US" dirty="0">
                <a:solidFill>
                  <a:srgbClr val="FFFFFF"/>
                </a:solidFill>
              </a:rPr>
              <a:t>Owned Platform/Owned Rec’s</a:t>
            </a:r>
          </a:p>
        </p:txBody>
      </p:sp>
      <p:sp>
        <p:nvSpPr>
          <p:cNvPr id="3" name="Content Placeholder 2">
            <a:extLst>
              <a:ext uri="{FF2B5EF4-FFF2-40B4-BE49-F238E27FC236}">
                <a16:creationId xmlns:a16="http://schemas.microsoft.com/office/drawing/2014/main" id="{173F4091-579F-93F8-DAAA-D64E13B4D4A3}"/>
              </a:ext>
            </a:extLst>
          </p:cNvPr>
          <p:cNvSpPr>
            <a:spLocks noGrp="1"/>
          </p:cNvSpPr>
          <p:nvPr>
            <p:ph idx="1"/>
          </p:nvPr>
        </p:nvSpPr>
        <p:spPr>
          <a:xfrm>
            <a:off x="952795" y="1128743"/>
            <a:ext cx="10515600" cy="1098395"/>
          </a:xfrm>
        </p:spPr>
        <p:txBody>
          <a:bodyPr vert="horz" lIns="91440" tIns="45720" rIns="91440" bIns="45720" rtlCol="0">
            <a:normAutofit/>
          </a:bodyPr>
          <a:lstStyle/>
          <a:p>
            <a:pPr marL="0" indent="0" algn="ctr">
              <a:buNone/>
            </a:pPr>
            <a:r>
              <a:rPr lang="en-US" sz="2000" b="1" dirty="0">
                <a:solidFill>
                  <a:srgbClr val="FFFFFF"/>
                </a:solidFill>
                <a:effectLst>
                  <a:outerShdw blurRad="38100" dist="38100" dir="2700000" algn="tl">
                    <a:srgbClr val="000000">
                      <a:alpha val="43137"/>
                    </a:srgbClr>
                  </a:outerShdw>
                </a:effectLst>
              </a:rPr>
              <a:t>Creative Content Concepts (</a:t>
            </a:r>
            <a:r>
              <a:rPr lang="en-US" sz="2000" b="1" dirty="0" err="1">
                <a:solidFill>
                  <a:srgbClr val="FFFFFF"/>
                </a:solidFill>
                <a:effectLst>
                  <a:outerShdw blurRad="38100" dist="38100" dir="2700000" algn="tl">
                    <a:srgbClr val="000000">
                      <a:alpha val="43137"/>
                    </a:srgbClr>
                  </a:outerShdw>
                </a:effectLst>
              </a:rPr>
              <a:t>Tiktok</a:t>
            </a:r>
            <a:r>
              <a:rPr lang="en-US" sz="2000" b="1" dirty="0">
                <a:solidFill>
                  <a:srgbClr val="FFFFFF"/>
                </a:solidFill>
                <a:effectLst>
                  <a:outerShdw blurRad="38100" dist="38100" dir="2700000" algn="tl">
                    <a:srgbClr val="000000">
                      <a:alpha val="43137"/>
                    </a:srgbClr>
                  </a:outerShdw>
                </a:effectLst>
              </a:rPr>
              <a:t>/FB/IG)</a:t>
            </a:r>
          </a:p>
          <a:p>
            <a:pPr marL="0" indent="0" algn="ctr">
              <a:buNone/>
            </a:pPr>
            <a:endParaRPr lang="en-US" sz="2000" dirty="0">
              <a:solidFill>
                <a:srgbClr val="FFFFFF"/>
              </a:solidFill>
            </a:endParaRPr>
          </a:p>
        </p:txBody>
      </p:sp>
      <p:pic>
        <p:nvPicPr>
          <p:cNvPr id="6" name="Picture 5" descr="A blue background with text overlay&#10;&#10;Description automatically generated">
            <a:extLst>
              <a:ext uri="{FF2B5EF4-FFF2-40B4-BE49-F238E27FC236}">
                <a16:creationId xmlns:a16="http://schemas.microsoft.com/office/drawing/2014/main" id="{78F73E6A-FE9A-38D6-3917-6EF7D93FAA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2729038"/>
            <a:ext cx="5943600" cy="1901825"/>
          </a:xfrm>
          <a:prstGeom prst="rect">
            <a:avLst/>
          </a:prstGeom>
        </p:spPr>
      </p:pic>
      <p:pic>
        <p:nvPicPr>
          <p:cNvPr id="7" name="Picture 6" descr="A screenshot of a video game&#10;&#10;Description automatically generated">
            <a:extLst>
              <a:ext uri="{FF2B5EF4-FFF2-40B4-BE49-F238E27FC236}">
                <a16:creationId xmlns:a16="http://schemas.microsoft.com/office/drawing/2014/main" id="{1D6635BD-C917-9A20-09EF-6FE9485174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0924" y="2729038"/>
            <a:ext cx="5473700" cy="1901825"/>
          </a:xfrm>
          <a:prstGeom prst="rect">
            <a:avLst/>
          </a:prstGeom>
        </p:spPr>
      </p:pic>
      <p:sp>
        <p:nvSpPr>
          <p:cNvPr id="9" name="TextBox 8">
            <a:extLst>
              <a:ext uri="{FF2B5EF4-FFF2-40B4-BE49-F238E27FC236}">
                <a16:creationId xmlns:a16="http://schemas.microsoft.com/office/drawing/2014/main" id="{4554699B-0AF9-ED73-752B-C104EB65F1B4}"/>
              </a:ext>
            </a:extLst>
          </p:cNvPr>
          <p:cNvSpPr txBox="1"/>
          <p:nvPr/>
        </p:nvSpPr>
        <p:spPr>
          <a:xfrm>
            <a:off x="3342491" y="4931524"/>
            <a:ext cx="6156664" cy="2157707"/>
          </a:xfrm>
          <a:prstGeom prst="rect">
            <a:avLst/>
          </a:prstGeom>
          <a:noFill/>
        </p:spPr>
        <p:txBody>
          <a:bodyPr wrap="square">
            <a:spAutoFit/>
          </a:bodyPr>
          <a:lstStyle/>
          <a:p>
            <a:pPr marL="0" marR="0">
              <a:lnSpc>
                <a:spcPct val="115000"/>
              </a:lnSpc>
              <a:spcBef>
                <a:spcPts val="0"/>
              </a:spcBef>
              <a:spcAft>
                <a:spcPts val="800"/>
              </a:spcAft>
            </a:pPr>
            <a:r>
              <a:rPr lang="en-US" sz="1600" b="1" kern="0" dirty="0">
                <a:solidFill>
                  <a:schemeClr val="accent3">
                    <a:lumMod val="60000"/>
                    <a:lumOff val="40000"/>
                  </a:schemeClr>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We plan to create a fun and interactive experience for the viewer.</a:t>
            </a:r>
            <a:endParaRPr lang="en-US" sz="1800" b="1" kern="100" dirty="0">
              <a:solidFill>
                <a:schemeClr val="accent3">
                  <a:lumMod val="60000"/>
                  <a:lumOff val="40000"/>
                </a:schemeClr>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kern="100" dirty="0">
                <a:solidFill>
                  <a:schemeClr val="accent3">
                    <a:lumMod val="60000"/>
                    <a:lumOff val="40000"/>
                  </a:schemeClr>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Quizzes and Avatar trivia</a:t>
            </a:r>
          </a:p>
          <a:p>
            <a:pPr marL="342900" marR="0" lvl="0" indent="-342900">
              <a:lnSpc>
                <a:spcPct val="115000"/>
              </a:lnSpc>
              <a:spcBef>
                <a:spcPts val="0"/>
              </a:spcBef>
              <a:spcAft>
                <a:spcPts val="0"/>
              </a:spcAft>
              <a:buFont typeface="Symbol" panose="05050102010706020507" pitchFamily="18" charset="2"/>
              <a:buChar char=""/>
            </a:pPr>
            <a:r>
              <a:rPr lang="en-US" sz="1800" b="1" kern="100" dirty="0">
                <a:solidFill>
                  <a:schemeClr val="accent3">
                    <a:lumMod val="60000"/>
                    <a:lumOff val="40000"/>
                  </a:schemeClr>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In-person and virtual Q&amp;As with executives</a:t>
            </a:r>
          </a:p>
          <a:p>
            <a:pPr marL="342900" marR="0" lvl="0" indent="-342900">
              <a:lnSpc>
                <a:spcPct val="115000"/>
              </a:lnSpc>
              <a:spcBef>
                <a:spcPts val="0"/>
              </a:spcBef>
              <a:spcAft>
                <a:spcPts val="800"/>
              </a:spcAft>
              <a:buFont typeface="Symbol" panose="05050102010706020507" pitchFamily="18" charset="2"/>
              <a:buChar char=""/>
            </a:pPr>
            <a:r>
              <a:rPr lang="en-US" sz="1800" b="1" kern="100" dirty="0">
                <a:solidFill>
                  <a:schemeClr val="accent3">
                    <a:lumMod val="60000"/>
                    <a:lumOff val="40000"/>
                  </a:schemeClr>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 Brand giveaways, offering followers prizes by liking, and sharing our content. </a:t>
            </a:r>
          </a:p>
          <a:p>
            <a:pPr marL="22860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11" name="Picture 10" descr="A red and black logo&#10;&#10;Description automatically generated">
            <a:extLst>
              <a:ext uri="{FF2B5EF4-FFF2-40B4-BE49-F238E27FC236}">
                <a16:creationId xmlns:a16="http://schemas.microsoft.com/office/drawing/2014/main" id="{946715F9-CD30-2B5F-8A9B-474A8C8E34AF}"/>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4A9A9CB9-C575-75CF-054A-F16E75C618CB}"/>
              </a:ext>
            </a:extLst>
          </p:cNvPr>
          <p:cNvSpPr txBox="1"/>
          <p:nvPr/>
        </p:nvSpPr>
        <p:spPr>
          <a:xfrm>
            <a:off x="0" y="6488668"/>
            <a:ext cx="506870" cy="369332"/>
          </a:xfrm>
          <a:prstGeom prst="rect">
            <a:avLst/>
          </a:prstGeom>
          <a:noFill/>
        </p:spPr>
        <p:txBody>
          <a:bodyPr wrap="none" rtlCol="0">
            <a:spAutoFit/>
          </a:bodyPr>
          <a:lstStyle/>
          <a:p>
            <a:r>
              <a:rPr lang="en-US" dirty="0">
                <a:solidFill>
                  <a:srgbClr val="FF0000"/>
                </a:solidFill>
              </a:rPr>
              <a:t>DG</a:t>
            </a:r>
          </a:p>
        </p:txBody>
      </p:sp>
    </p:spTree>
    <p:extLst>
      <p:ext uri="{BB962C8B-B14F-4D97-AF65-F5344CB8AC3E}">
        <p14:creationId xmlns:p14="http://schemas.microsoft.com/office/powerpoint/2010/main" val="168466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person with blue face paint&#10;&#10;Description automatically generated">
            <a:extLst>
              <a:ext uri="{FF2B5EF4-FFF2-40B4-BE49-F238E27FC236}">
                <a16:creationId xmlns:a16="http://schemas.microsoft.com/office/drawing/2014/main" id="{CB644F53-00E4-C270-D0D6-82486F353DB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5121" r="5567"/>
          <a:stretch/>
        </p:blipFill>
        <p:spPr>
          <a:xfrm>
            <a:off x="-3047" y="10"/>
            <a:ext cx="9669642" cy="6857990"/>
          </a:xfrm>
          <a:prstGeom prst="rect">
            <a:avLst/>
          </a:prstGeom>
        </p:spPr>
      </p:pic>
      <p:sp>
        <p:nvSpPr>
          <p:cNvPr id="16" name="Rectangle 1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E2C93EB-8998-C644-55E9-2762E96F3DE2}"/>
              </a:ext>
            </a:extLst>
          </p:cNvPr>
          <p:cNvSpPr>
            <a:spLocks noGrp="1"/>
          </p:cNvSpPr>
          <p:nvPr>
            <p:ph type="title"/>
          </p:nvPr>
        </p:nvSpPr>
        <p:spPr>
          <a:xfrm>
            <a:off x="949910" y="-2914153"/>
            <a:ext cx="7892243" cy="3692028"/>
          </a:xfrm>
          <a:noFill/>
        </p:spPr>
        <p:txBody>
          <a:bodyPr vert="horz" lIns="91440" tIns="45720" rIns="91440" bIns="45720" rtlCol="0" anchor="b">
            <a:normAutofit/>
          </a:bodyPr>
          <a:lstStyle/>
          <a:p>
            <a:r>
              <a:rPr lang="en-US" sz="5200" dirty="0">
                <a:solidFill>
                  <a:srgbClr val="FF0000"/>
                </a:solidFill>
              </a:rPr>
              <a:t>Earned &amp; Paid Media Rec’s</a:t>
            </a:r>
          </a:p>
        </p:txBody>
      </p:sp>
      <p:pic>
        <p:nvPicPr>
          <p:cNvPr id="3" name="Picture 2" descr="A red and black logo&#10;&#10;Description automatically generated">
            <a:extLst>
              <a:ext uri="{FF2B5EF4-FFF2-40B4-BE49-F238E27FC236}">
                <a16:creationId xmlns:a16="http://schemas.microsoft.com/office/drawing/2014/main" id="{23C5EE59-A319-A56E-8824-53BE56468E62}"/>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135282BF-5363-378B-F21B-E86EE2F8CF89}"/>
              </a:ext>
            </a:extLst>
          </p:cNvPr>
          <p:cNvSpPr txBox="1"/>
          <p:nvPr/>
        </p:nvSpPr>
        <p:spPr>
          <a:xfrm>
            <a:off x="7770049" y="2095130"/>
            <a:ext cx="4486934" cy="2492990"/>
          </a:xfrm>
          <a:prstGeom prst="rect">
            <a:avLst/>
          </a:prstGeom>
          <a:noFill/>
        </p:spPr>
        <p:txBody>
          <a:bodyPr wrap="none" rtlCol="0">
            <a:spAutoFit/>
          </a:bodyPr>
          <a:lstStyle/>
          <a:p>
            <a:r>
              <a:rPr lang="en-US" sz="2800" b="1" dirty="0">
                <a:solidFill>
                  <a:srgbClr val="FF0000"/>
                </a:solidFill>
                <a:effectLst>
                  <a:outerShdw blurRad="38100" dist="38100" dir="2700000" algn="tl">
                    <a:srgbClr val="000000">
                      <a:alpha val="43137"/>
                    </a:srgbClr>
                  </a:outerShdw>
                </a:effectLst>
              </a:rPr>
              <a:t>Digital PR:</a:t>
            </a:r>
          </a:p>
          <a:p>
            <a:endParaRPr lang="en-US" sz="2800" b="1" dirty="0">
              <a:solidFill>
                <a:srgbClr val="FF0000"/>
              </a:solidFill>
              <a:effectLst>
                <a:outerShdw blurRad="38100" dist="38100" dir="2700000" algn="tl">
                  <a:srgbClr val="000000">
                    <a:alpha val="43137"/>
                  </a:srgbClr>
                </a:outerShdw>
              </a:effectLst>
            </a:endParaRPr>
          </a:p>
          <a:p>
            <a:r>
              <a:rPr lang="en-US" sz="2000" b="1" dirty="0">
                <a:solidFill>
                  <a:srgbClr val="FF0000"/>
                </a:solidFill>
                <a:effectLst>
                  <a:outerShdw blurRad="38100" dist="38100" dir="2700000" algn="tl">
                    <a:srgbClr val="000000">
                      <a:alpha val="43137"/>
                    </a:srgbClr>
                  </a:outerShdw>
                </a:effectLst>
              </a:rPr>
              <a:t>-Good reviews from actors/actresses</a:t>
            </a:r>
          </a:p>
          <a:p>
            <a:endParaRPr lang="en-US" sz="2000" b="1" dirty="0">
              <a:solidFill>
                <a:srgbClr val="FF0000"/>
              </a:solidFill>
              <a:effectLst>
                <a:outerShdw blurRad="38100" dist="38100" dir="2700000" algn="tl">
                  <a:srgbClr val="000000">
                    <a:alpha val="43137"/>
                  </a:srgbClr>
                </a:outerShdw>
              </a:effectLst>
            </a:endParaRPr>
          </a:p>
          <a:p>
            <a:r>
              <a:rPr lang="en-US" sz="2000" b="1" dirty="0">
                <a:solidFill>
                  <a:srgbClr val="FF0000"/>
                </a:solidFill>
                <a:effectLst>
                  <a:outerShdw blurRad="38100" dist="38100" dir="2700000" algn="tl">
                    <a:srgbClr val="000000">
                      <a:alpha val="43137"/>
                    </a:srgbClr>
                  </a:outerShdw>
                </a:effectLst>
              </a:rPr>
              <a:t>-Influencer/Publisher Release event</a:t>
            </a:r>
          </a:p>
          <a:p>
            <a:endParaRPr lang="en-US" sz="2000" b="1" dirty="0">
              <a:solidFill>
                <a:srgbClr val="FF0000"/>
              </a:solidFill>
              <a:effectLst>
                <a:outerShdw blurRad="38100" dist="38100" dir="2700000" algn="tl">
                  <a:srgbClr val="000000">
                    <a:alpha val="43137"/>
                  </a:srgbClr>
                </a:outerShdw>
              </a:effectLst>
            </a:endParaRPr>
          </a:p>
          <a:p>
            <a:r>
              <a:rPr lang="en-US" sz="2000" b="1" dirty="0">
                <a:solidFill>
                  <a:srgbClr val="FF0000"/>
                </a:solidFill>
                <a:effectLst>
                  <a:outerShdw blurRad="38100" dist="38100" dir="2700000" algn="tl">
                    <a:srgbClr val="000000">
                      <a:alpha val="43137"/>
                    </a:srgbClr>
                  </a:outerShdw>
                </a:effectLst>
              </a:rPr>
              <a:t>-Invite lots of media to cover</a:t>
            </a:r>
          </a:p>
        </p:txBody>
      </p:sp>
      <p:sp>
        <p:nvSpPr>
          <p:cNvPr id="6" name="TextBox 5">
            <a:extLst>
              <a:ext uri="{FF2B5EF4-FFF2-40B4-BE49-F238E27FC236}">
                <a16:creationId xmlns:a16="http://schemas.microsoft.com/office/drawing/2014/main" id="{302A0A2C-3304-3163-48C4-8B87C57E1E60}"/>
              </a:ext>
            </a:extLst>
          </p:cNvPr>
          <p:cNvSpPr txBox="1"/>
          <p:nvPr/>
        </p:nvSpPr>
        <p:spPr>
          <a:xfrm>
            <a:off x="11717988" y="84056"/>
            <a:ext cx="470963" cy="369332"/>
          </a:xfrm>
          <a:prstGeom prst="rect">
            <a:avLst/>
          </a:prstGeom>
          <a:noFill/>
        </p:spPr>
        <p:txBody>
          <a:bodyPr wrap="none" rtlCol="0">
            <a:spAutoFit/>
          </a:bodyPr>
          <a:lstStyle/>
          <a:p>
            <a:r>
              <a:rPr lang="en-US" dirty="0">
                <a:solidFill>
                  <a:srgbClr val="FF0000"/>
                </a:solidFill>
              </a:rPr>
              <a:t>KG</a:t>
            </a:r>
          </a:p>
        </p:txBody>
      </p:sp>
    </p:spTree>
    <p:extLst>
      <p:ext uri="{BB962C8B-B14F-4D97-AF65-F5344CB8AC3E}">
        <p14:creationId xmlns:p14="http://schemas.microsoft.com/office/powerpoint/2010/main" val="406105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person sitting on a chair with a person in the back&#10;&#10;Description automatically generated">
            <a:extLst>
              <a:ext uri="{FF2B5EF4-FFF2-40B4-BE49-F238E27FC236}">
                <a16:creationId xmlns:a16="http://schemas.microsoft.com/office/drawing/2014/main" id="{F6A1449C-263A-6ABC-FF00-D286A273D2D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884" r="-1" b="-1"/>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D820A14-578F-D436-C47B-F997CC8C4A81}"/>
              </a:ext>
            </a:extLst>
          </p:cNvPr>
          <p:cNvSpPr>
            <a:spLocks noGrp="1"/>
          </p:cNvSpPr>
          <p:nvPr>
            <p:ph type="title"/>
          </p:nvPr>
        </p:nvSpPr>
        <p:spPr>
          <a:xfrm>
            <a:off x="541538" y="-2931908"/>
            <a:ext cx="7936631" cy="3692028"/>
          </a:xfrm>
          <a:noFill/>
        </p:spPr>
        <p:txBody>
          <a:bodyPr vert="horz" lIns="91440" tIns="45720" rIns="91440" bIns="45720" rtlCol="0" anchor="b">
            <a:normAutofit/>
          </a:bodyPr>
          <a:lstStyle/>
          <a:p>
            <a:r>
              <a:rPr lang="en-US" sz="5200" dirty="0">
                <a:solidFill>
                  <a:srgbClr val="FFFF00"/>
                </a:solidFill>
              </a:rPr>
              <a:t>Earned &amp; Paid Media Rec’s</a:t>
            </a:r>
          </a:p>
        </p:txBody>
      </p:sp>
      <p:pic>
        <p:nvPicPr>
          <p:cNvPr id="3" name="Picture 2" descr="A red and black logo&#10;&#10;Description automatically generated">
            <a:extLst>
              <a:ext uri="{FF2B5EF4-FFF2-40B4-BE49-F238E27FC236}">
                <a16:creationId xmlns:a16="http://schemas.microsoft.com/office/drawing/2014/main" id="{848C221B-4B24-0D59-9D6E-9FF97F24A61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BE7ACFA1-6DEB-2955-1853-8F30014727B8}"/>
              </a:ext>
            </a:extLst>
          </p:cNvPr>
          <p:cNvSpPr txBox="1"/>
          <p:nvPr/>
        </p:nvSpPr>
        <p:spPr>
          <a:xfrm>
            <a:off x="8658508" y="1150738"/>
            <a:ext cx="3431177" cy="4001095"/>
          </a:xfrm>
          <a:prstGeom prst="rect">
            <a:avLst/>
          </a:prstGeom>
          <a:noFill/>
        </p:spPr>
        <p:txBody>
          <a:bodyPr wrap="square" rtlCol="0">
            <a:spAutoFit/>
          </a:bodyPr>
          <a:lstStyle/>
          <a:p>
            <a:r>
              <a:rPr lang="en-US" sz="2800" b="1" dirty="0">
                <a:solidFill>
                  <a:srgbClr val="FFFF00"/>
                </a:solidFill>
                <a:effectLst>
                  <a:outerShdw blurRad="38100" dist="38100" dir="2700000" algn="tl">
                    <a:srgbClr val="000000">
                      <a:alpha val="43137"/>
                    </a:srgbClr>
                  </a:outerShdw>
                </a:effectLst>
              </a:rPr>
              <a:t>Paid Advertising:</a:t>
            </a:r>
          </a:p>
          <a:p>
            <a:endParaRPr lang="en-US" sz="2800" b="1" dirty="0">
              <a:solidFill>
                <a:srgbClr val="FFFF00"/>
              </a:solidFill>
              <a:effectLst>
                <a:outerShdw blurRad="38100" dist="38100" dir="2700000" algn="tl">
                  <a:srgbClr val="000000">
                    <a:alpha val="43137"/>
                  </a:srgbClr>
                </a:outerShdw>
              </a:effectLst>
            </a:endParaRPr>
          </a:p>
          <a:p>
            <a:r>
              <a:rPr lang="en-US" b="1" dirty="0">
                <a:solidFill>
                  <a:srgbClr val="FFFF00"/>
                </a:solidFill>
                <a:effectLst>
                  <a:outerShdw blurRad="38100" dist="38100" dir="2700000" algn="tl">
                    <a:srgbClr val="000000">
                      <a:alpha val="43137"/>
                    </a:srgbClr>
                  </a:outerShdw>
                </a:effectLst>
              </a:rPr>
              <a:t>-Get influencers to create campaigns</a:t>
            </a:r>
          </a:p>
          <a:p>
            <a:endParaRPr lang="en-US" b="1" dirty="0">
              <a:solidFill>
                <a:srgbClr val="FFFF00"/>
              </a:solidFill>
              <a:effectLst>
                <a:outerShdw blurRad="38100" dist="38100" dir="2700000" algn="tl">
                  <a:srgbClr val="000000">
                    <a:alpha val="43137"/>
                  </a:srgbClr>
                </a:outerShdw>
              </a:effectLst>
            </a:endParaRPr>
          </a:p>
          <a:p>
            <a:r>
              <a:rPr lang="en-US" b="1" dirty="0">
                <a:solidFill>
                  <a:srgbClr val="FFFF00"/>
                </a:solidFill>
                <a:effectLst>
                  <a:outerShdw blurRad="38100" dist="38100" dir="2700000" algn="tl">
                    <a:srgbClr val="000000">
                      <a:alpha val="43137"/>
                    </a:srgbClr>
                  </a:outerShdw>
                </a:effectLst>
              </a:rPr>
              <a:t>-Keep their followers updated on events and premieres</a:t>
            </a:r>
          </a:p>
          <a:p>
            <a:endParaRPr lang="en-US" b="1" dirty="0">
              <a:solidFill>
                <a:srgbClr val="FFFF00"/>
              </a:solidFill>
              <a:effectLst>
                <a:outerShdw blurRad="38100" dist="38100" dir="2700000" algn="tl">
                  <a:srgbClr val="000000">
                    <a:alpha val="43137"/>
                  </a:srgbClr>
                </a:outerShdw>
              </a:effectLst>
            </a:endParaRPr>
          </a:p>
          <a:p>
            <a:r>
              <a:rPr lang="en-US" b="1" dirty="0">
                <a:solidFill>
                  <a:srgbClr val="FFFF00"/>
                </a:solidFill>
                <a:effectLst>
                  <a:outerShdw blurRad="38100" dist="38100" dir="2700000" algn="tl">
                    <a:srgbClr val="000000">
                      <a:alpha val="43137"/>
                    </a:srgbClr>
                  </a:outerShdw>
                </a:effectLst>
              </a:rPr>
              <a:t>-Run TV ads-for younger generations</a:t>
            </a:r>
          </a:p>
          <a:p>
            <a:r>
              <a:rPr lang="en-US" b="1" dirty="0">
                <a:solidFill>
                  <a:srgbClr val="FFFF00"/>
                </a:solidFill>
                <a:effectLst>
                  <a:outerShdw blurRad="38100" dist="38100" dir="2700000" algn="tl">
                    <a:srgbClr val="000000">
                      <a:alpha val="43137"/>
                    </a:srgbClr>
                  </a:outerShdw>
                </a:effectLst>
              </a:rPr>
              <a:t>	-run ads on tv shows</a:t>
            </a:r>
          </a:p>
          <a:p>
            <a:r>
              <a:rPr lang="en-US" b="1" dirty="0">
                <a:solidFill>
                  <a:srgbClr val="FFFF00"/>
                </a:solidFill>
                <a:effectLst>
                  <a:outerShdw blurRad="38100" dist="38100" dir="2700000" algn="tl">
                    <a:srgbClr val="000000">
                      <a:alpha val="43137"/>
                    </a:srgbClr>
                  </a:outerShdw>
                </a:effectLst>
              </a:rPr>
              <a:t>	-sports broadcasts</a:t>
            </a:r>
          </a:p>
          <a:p>
            <a:r>
              <a:rPr lang="en-US" b="1" dirty="0">
                <a:solidFill>
                  <a:srgbClr val="FFFF00"/>
                </a:solidFill>
                <a:effectLst>
                  <a:outerShdw blurRad="38100" dist="38100" dir="2700000" algn="tl">
                    <a:srgbClr val="000000">
                      <a:alpha val="43137"/>
                    </a:srgbClr>
                  </a:outerShdw>
                </a:effectLst>
              </a:rPr>
              <a:t>	-HBO/TNT/FXNOW</a:t>
            </a:r>
          </a:p>
        </p:txBody>
      </p:sp>
      <p:sp>
        <p:nvSpPr>
          <p:cNvPr id="6" name="TextBox 5">
            <a:extLst>
              <a:ext uri="{FF2B5EF4-FFF2-40B4-BE49-F238E27FC236}">
                <a16:creationId xmlns:a16="http://schemas.microsoft.com/office/drawing/2014/main" id="{569E3DFC-64B8-7D35-7490-2388862D123A}"/>
              </a:ext>
            </a:extLst>
          </p:cNvPr>
          <p:cNvSpPr txBox="1"/>
          <p:nvPr/>
        </p:nvSpPr>
        <p:spPr>
          <a:xfrm>
            <a:off x="11721037" y="21371"/>
            <a:ext cx="470963" cy="369332"/>
          </a:xfrm>
          <a:prstGeom prst="rect">
            <a:avLst/>
          </a:prstGeom>
          <a:noFill/>
        </p:spPr>
        <p:txBody>
          <a:bodyPr wrap="none" rtlCol="0">
            <a:spAutoFit/>
          </a:bodyPr>
          <a:lstStyle/>
          <a:p>
            <a:r>
              <a:rPr lang="en-US" dirty="0">
                <a:solidFill>
                  <a:srgbClr val="FF0000"/>
                </a:solidFill>
              </a:rPr>
              <a:t>KG</a:t>
            </a:r>
          </a:p>
        </p:txBody>
      </p:sp>
    </p:spTree>
    <p:extLst>
      <p:ext uri="{BB962C8B-B14F-4D97-AF65-F5344CB8AC3E}">
        <p14:creationId xmlns:p14="http://schemas.microsoft.com/office/powerpoint/2010/main" val="103351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and person holding a bow and arrow&#10;&#10;Description automatically generated">
            <a:extLst>
              <a:ext uri="{FF2B5EF4-FFF2-40B4-BE49-F238E27FC236}">
                <a16:creationId xmlns:a16="http://schemas.microsoft.com/office/drawing/2014/main" id="{812EF20A-43E8-5512-394A-78D133C5402F}"/>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l="497" r="3548" b="1"/>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4AC3E85E-97D4-D7A2-E047-1834A15D338C}"/>
              </a:ext>
            </a:extLst>
          </p:cNvPr>
          <p:cNvSpPr>
            <a:spLocks noGrp="1"/>
          </p:cNvSpPr>
          <p:nvPr>
            <p:ph type="title"/>
          </p:nvPr>
        </p:nvSpPr>
        <p:spPr>
          <a:xfrm>
            <a:off x="3554767" y="-1933920"/>
            <a:ext cx="10165218" cy="2806506"/>
          </a:xfrm>
        </p:spPr>
        <p:txBody>
          <a:bodyPr anchor="b">
            <a:normAutofit/>
          </a:bodyPr>
          <a:lstStyle/>
          <a:p>
            <a:r>
              <a:rPr lang="en-US" sz="4000" dirty="0">
                <a:solidFill>
                  <a:srgbClr val="FFFFFF"/>
                </a:solidFill>
              </a:rPr>
              <a:t>Earned &amp; Paid Media Rec’s</a:t>
            </a:r>
          </a:p>
        </p:txBody>
      </p:sp>
      <p:pic>
        <p:nvPicPr>
          <p:cNvPr id="3" name="Picture 2" descr="A red and black logo&#10;&#10;Description automatically generated">
            <a:extLst>
              <a:ext uri="{FF2B5EF4-FFF2-40B4-BE49-F238E27FC236}">
                <a16:creationId xmlns:a16="http://schemas.microsoft.com/office/drawing/2014/main" id="{1AE2C0FE-745B-B719-19EE-00B51A27903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100" r="17342" b="-1"/>
          <a:stretch/>
        </p:blipFill>
        <p:spPr>
          <a:xfrm>
            <a:off x="11291434" y="553551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92A52B85-9BFF-287F-565B-198CF91489D6}"/>
              </a:ext>
            </a:extLst>
          </p:cNvPr>
          <p:cNvSpPr txBox="1"/>
          <p:nvPr/>
        </p:nvSpPr>
        <p:spPr>
          <a:xfrm>
            <a:off x="187388" y="2182505"/>
            <a:ext cx="4251677" cy="2492990"/>
          </a:xfrm>
          <a:prstGeom prst="rect">
            <a:avLst/>
          </a:prstGeom>
          <a:noFill/>
        </p:spPr>
        <p:txBody>
          <a:bodyPr wrap="none" rtlCol="0">
            <a:spAutoFit/>
          </a:bodyPr>
          <a:lstStyle/>
          <a:p>
            <a:r>
              <a:rPr lang="en-US" sz="2800" b="1" dirty="0">
                <a:solidFill>
                  <a:srgbClr val="FF0000"/>
                </a:solidFill>
                <a:effectLst>
                  <a:outerShdw blurRad="38100" dist="38100" dir="2700000" algn="tl">
                    <a:srgbClr val="000000">
                      <a:alpha val="43137"/>
                    </a:srgbClr>
                  </a:outerShdw>
                </a:effectLst>
              </a:rPr>
              <a:t>Out of Box Promotions!!!!</a:t>
            </a:r>
          </a:p>
          <a:p>
            <a:endParaRPr lang="en-US" sz="2800" b="1" dirty="0">
              <a:solidFill>
                <a:srgbClr val="FF0000"/>
              </a:solidFill>
              <a:effectLst>
                <a:outerShdw blurRad="38100" dist="38100" dir="2700000" algn="tl">
                  <a:srgbClr val="000000">
                    <a:alpha val="43137"/>
                  </a:srgbClr>
                </a:outerShdw>
              </a:effectLst>
            </a:endParaRPr>
          </a:p>
          <a:p>
            <a:r>
              <a:rPr lang="en-US" sz="2000" b="1" dirty="0">
                <a:solidFill>
                  <a:srgbClr val="FF0000"/>
                </a:solidFill>
                <a:effectLst>
                  <a:outerShdw blurRad="38100" dist="38100" dir="2700000" algn="tl">
                    <a:srgbClr val="000000">
                      <a:alpha val="43137"/>
                    </a:srgbClr>
                  </a:outerShdw>
                </a:effectLst>
              </a:rPr>
              <a:t>-Billboards</a:t>
            </a:r>
          </a:p>
          <a:p>
            <a:endParaRPr lang="en-US" sz="2000" b="1" dirty="0">
              <a:solidFill>
                <a:srgbClr val="FF0000"/>
              </a:solidFill>
              <a:effectLst>
                <a:outerShdw blurRad="38100" dist="38100" dir="2700000" algn="tl">
                  <a:srgbClr val="000000">
                    <a:alpha val="43137"/>
                  </a:srgbClr>
                </a:outerShdw>
              </a:effectLst>
            </a:endParaRPr>
          </a:p>
          <a:p>
            <a:r>
              <a:rPr lang="en-US" sz="2000" b="1" dirty="0">
                <a:solidFill>
                  <a:srgbClr val="FF0000"/>
                </a:solidFill>
                <a:effectLst>
                  <a:outerShdw blurRad="38100" dist="38100" dir="2700000" algn="tl">
                    <a:srgbClr val="000000">
                      <a:alpha val="43137"/>
                    </a:srgbClr>
                  </a:outerShdw>
                </a:effectLst>
              </a:rPr>
              <a:t>-Host Q&amp;A w/ main cast</a:t>
            </a:r>
          </a:p>
          <a:p>
            <a:endParaRPr lang="en-US" sz="2000" b="1" dirty="0">
              <a:solidFill>
                <a:srgbClr val="FF0000"/>
              </a:solidFill>
              <a:effectLst>
                <a:outerShdw blurRad="38100" dist="38100" dir="2700000" algn="tl">
                  <a:srgbClr val="000000">
                    <a:alpha val="43137"/>
                  </a:srgbClr>
                </a:outerShdw>
              </a:effectLst>
            </a:endParaRPr>
          </a:p>
          <a:p>
            <a:r>
              <a:rPr lang="en-US" sz="2000" b="1" dirty="0">
                <a:solidFill>
                  <a:srgbClr val="FF0000"/>
                </a:solidFill>
                <a:effectLst>
                  <a:outerShdw blurRad="38100" dist="38100" dir="2700000" algn="tl">
                    <a:srgbClr val="000000">
                      <a:alpha val="43137"/>
                    </a:srgbClr>
                  </a:outerShdw>
                </a:effectLst>
              </a:rPr>
              <a:t>-Create themed rides at parks</a:t>
            </a:r>
          </a:p>
        </p:txBody>
      </p:sp>
      <p:sp>
        <p:nvSpPr>
          <p:cNvPr id="4" name="TextBox 3">
            <a:extLst>
              <a:ext uri="{FF2B5EF4-FFF2-40B4-BE49-F238E27FC236}">
                <a16:creationId xmlns:a16="http://schemas.microsoft.com/office/drawing/2014/main" id="{80C2D1D9-7E60-C24F-D90E-61383AE5F7A1}"/>
              </a:ext>
            </a:extLst>
          </p:cNvPr>
          <p:cNvSpPr txBox="1"/>
          <p:nvPr/>
        </p:nvSpPr>
        <p:spPr>
          <a:xfrm>
            <a:off x="203901" y="6305788"/>
            <a:ext cx="470963" cy="369332"/>
          </a:xfrm>
          <a:prstGeom prst="rect">
            <a:avLst/>
          </a:prstGeom>
          <a:noFill/>
        </p:spPr>
        <p:txBody>
          <a:bodyPr wrap="none" rtlCol="0">
            <a:spAutoFit/>
          </a:bodyPr>
          <a:lstStyle/>
          <a:p>
            <a:r>
              <a:rPr lang="en-US" dirty="0">
                <a:solidFill>
                  <a:srgbClr val="FF0000"/>
                </a:solidFill>
              </a:rPr>
              <a:t>KG</a:t>
            </a:r>
          </a:p>
        </p:txBody>
      </p:sp>
    </p:spTree>
    <p:extLst>
      <p:ext uri="{BB962C8B-B14F-4D97-AF65-F5344CB8AC3E}">
        <p14:creationId xmlns:p14="http://schemas.microsoft.com/office/powerpoint/2010/main" val="3093676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calendar with numbers and a date&#10;&#10;Description automatically generated">
            <a:extLst>
              <a:ext uri="{FF2B5EF4-FFF2-40B4-BE49-F238E27FC236}">
                <a16:creationId xmlns:a16="http://schemas.microsoft.com/office/drawing/2014/main" id="{A1A69E23-C3D7-4FA9-93BD-66F039720C62}"/>
              </a:ext>
            </a:extLst>
          </p:cNvPr>
          <p:cNvPicPr>
            <a:picLocks noChangeAspect="1"/>
          </p:cNvPicPr>
          <p:nvPr/>
        </p:nvPicPr>
        <p:blipFill rotWithShape="1">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666"/>
          <a:stretch/>
        </p:blipFill>
        <p:spPr>
          <a:xfrm>
            <a:off x="21" y="10"/>
            <a:ext cx="12191979" cy="6855532"/>
          </a:xfrm>
          <a:prstGeom prst="rect">
            <a:avLst/>
          </a:prstGeom>
        </p:spPr>
      </p:pic>
      <p:sp>
        <p:nvSpPr>
          <p:cNvPr id="2" name="Title 1">
            <a:extLst>
              <a:ext uri="{FF2B5EF4-FFF2-40B4-BE49-F238E27FC236}">
                <a16:creationId xmlns:a16="http://schemas.microsoft.com/office/drawing/2014/main" id="{C2D5268F-2FDA-38CA-EBFB-EB0F5DB48145}"/>
              </a:ext>
            </a:extLst>
          </p:cNvPr>
          <p:cNvSpPr>
            <a:spLocks noGrp="1"/>
          </p:cNvSpPr>
          <p:nvPr>
            <p:ph type="title"/>
          </p:nvPr>
        </p:nvSpPr>
        <p:spPr>
          <a:xfrm>
            <a:off x="3664348" y="-1358565"/>
            <a:ext cx="10506456" cy="2057400"/>
          </a:xfrm>
        </p:spPr>
        <p:txBody>
          <a:bodyPr anchor="b">
            <a:normAutofit/>
          </a:bodyPr>
          <a:lstStyle/>
          <a:p>
            <a:r>
              <a:rPr lang="en-US" sz="5000" b="1" dirty="0">
                <a:solidFill>
                  <a:srgbClr val="00B0F0"/>
                </a:solidFill>
                <a:effectLst>
                  <a:outerShdw blurRad="38100" dist="38100" dir="2700000" algn="tl">
                    <a:srgbClr val="000000">
                      <a:alpha val="43137"/>
                    </a:srgbClr>
                  </a:outerShdw>
                </a:effectLst>
              </a:rPr>
              <a:t>Activation Calendar</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EDB1A76-C90B-9DAD-3FBA-67E33238AEF9}"/>
              </a:ext>
            </a:extLst>
          </p:cNvPr>
          <p:cNvSpPr>
            <a:spLocks noGrp="1"/>
          </p:cNvSpPr>
          <p:nvPr>
            <p:ph idx="1"/>
          </p:nvPr>
        </p:nvSpPr>
        <p:spPr>
          <a:xfrm>
            <a:off x="307094" y="758952"/>
            <a:ext cx="10506456" cy="2670048"/>
          </a:xfrm>
        </p:spPr>
        <p:txBody>
          <a:bodyPr>
            <a:normAutofit lnSpcReduction="10000"/>
          </a:bodyPr>
          <a:lstStyle/>
          <a:p>
            <a:r>
              <a:rPr lang="en-US" sz="2000" dirty="0">
                <a:solidFill>
                  <a:schemeClr val="bg1"/>
                </a:solidFill>
              </a:rPr>
              <a:t>Dec-2024-James Cameron Interview (his general plan)/filming wrap-up announcement</a:t>
            </a:r>
          </a:p>
          <a:p>
            <a:r>
              <a:rPr lang="en-US" sz="2000" dirty="0">
                <a:solidFill>
                  <a:schemeClr val="bg1"/>
                </a:solidFill>
              </a:rPr>
              <a:t>June-2025-teaser trailer/character interviews/behind-the scenes content</a:t>
            </a:r>
          </a:p>
          <a:p>
            <a:r>
              <a:rPr lang="en-US" sz="2000" dirty="0">
                <a:solidFill>
                  <a:schemeClr val="bg1"/>
                </a:solidFill>
              </a:rPr>
              <a:t>September-2025-release of trailer/promotional merchandise/in-depth Cameron interview</a:t>
            </a:r>
          </a:p>
          <a:p>
            <a:r>
              <a:rPr lang="en-US" sz="2000" dirty="0">
                <a:solidFill>
                  <a:schemeClr val="bg1"/>
                </a:solidFill>
              </a:rPr>
              <a:t>October-2025-Promotional signing at Halloween/Costume film Festival</a:t>
            </a:r>
          </a:p>
          <a:p>
            <a:r>
              <a:rPr lang="en-US" sz="2000" dirty="0">
                <a:solidFill>
                  <a:schemeClr val="bg1"/>
                </a:solidFill>
              </a:rPr>
              <a:t>November-2025-Pre-launch/full length trailers/toy company partnerships/DL Visitations</a:t>
            </a:r>
          </a:p>
          <a:p>
            <a:r>
              <a:rPr lang="en-US" sz="2000" dirty="0">
                <a:solidFill>
                  <a:schemeClr val="bg1"/>
                </a:solidFill>
              </a:rPr>
              <a:t>December 2025- Countdown posters around NYC/CA/NV/Premiere showings</a:t>
            </a:r>
          </a:p>
          <a:p>
            <a:r>
              <a:rPr lang="en-US" sz="2000" dirty="0">
                <a:solidFill>
                  <a:schemeClr val="bg1"/>
                </a:solidFill>
              </a:rPr>
              <a:t>Jan-Mar 2025-Post premiere/after release/sustain/frequent re-cap interviews w/ casts</a:t>
            </a:r>
          </a:p>
        </p:txBody>
      </p:sp>
      <p:sp>
        <p:nvSpPr>
          <p:cNvPr id="8" name="TextBox 7">
            <a:extLst>
              <a:ext uri="{FF2B5EF4-FFF2-40B4-BE49-F238E27FC236}">
                <a16:creationId xmlns:a16="http://schemas.microsoft.com/office/drawing/2014/main" id="{16793F69-AA80-0095-432C-EC1CE97F717E}"/>
              </a:ext>
            </a:extLst>
          </p:cNvPr>
          <p:cNvSpPr txBox="1"/>
          <p:nvPr/>
        </p:nvSpPr>
        <p:spPr>
          <a:xfrm>
            <a:off x="9737482" y="6657945"/>
            <a:ext cx="245451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marketmovers.it/2020/11/calendario-2025-da-stampare-unico-foglio.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
        <p:nvSpPr>
          <p:cNvPr id="4" name="Rectangle 3">
            <a:extLst>
              <a:ext uri="{FF2B5EF4-FFF2-40B4-BE49-F238E27FC236}">
                <a16:creationId xmlns:a16="http://schemas.microsoft.com/office/drawing/2014/main" id="{FB9931B0-BE4F-BD24-45D4-3725009DFE37}"/>
              </a:ext>
            </a:extLst>
          </p:cNvPr>
          <p:cNvSpPr/>
          <p:nvPr/>
        </p:nvSpPr>
        <p:spPr>
          <a:xfrm>
            <a:off x="0" y="5728705"/>
            <a:ext cx="12191979" cy="1129295"/>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In short-keep people intrigued w/ mystery leading into it</a:t>
            </a:r>
          </a:p>
          <a:p>
            <a:pPr algn="ctr"/>
            <a:r>
              <a:rPr lang="en-US" dirty="0"/>
              <a:t>Keep them wanting more as it gets closer</a:t>
            </a:r>
          </a:p>
          <a:p>
            <a:pPr algn="ctr"/>
            <a:r>
              <a:rPr lang="en-US" dirty="0"/>
              <a:t>Keep them coming back to theaters w/ friends</a:t>
            </a:r>
          </a:p>
        </p:txBody>
      </p:sp>
      <p:pic>
        <p:nvPicPr>
          <p:cNvPr id="5" name="Picture 4" descr="A red and black logo&#10;&#10;Description automatically generated">
            <a:extLst>
              <a:ext uri="{FF2B5EF4-FFF2-40B4-BE49-F238E27FC236}">
                <a16:creationId xmlns:a16="http://schemas.microsoft.com/office/drawing/2014/main" id="{4439201C-49AF-E2E5-3E44-05DAC8DDA049}"/>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3100" r="17342" b="-1"/>
          <a:stretch/>
        </p:blipFill>
        <p:spPr>
          <a:xfrm>
            <a:off x="11495314" y="5718396"/>
            <a:ext cx="696665" cy="11396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090236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C9044227-071D-4831-94D0-C92D4840B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691475-F1A1-F13D-964B-F44218ADC336}"/>
              </a:ext>
            </a:extLst>
          </p:cNvPr>
          <p:cNvSpPr>
            <a:spLocks noGrp="1"/>
          </p:cNvSpPr>
          <p:nvPr>
            <p:ph type="title"/>
          </p:nvPr>
        </p:nvSpPr>
        <p:spPr>
          <a:xfrm>
            <a:off x="4354513" y="841375"/>
            <a:ext cx="3505200" cy="3114698"/>
          </a:xfrm>
        </p:spPr>
        <p:txBody>
          <a:bodyPr vert="horz" lIns="91440" tIns="45720" rIns="91440" bIns="45720" rtlCol="0" anchor="b">
            <a:normAutofit/>
          </a:bodyPr>
          <a:lstStyle/>
          <a:p>
            <a:pPr algn="ctr"/>
            <a:r>
              <a:rPr lang="en-US" sz="5600" b="1" kern="1200">
                <a:solidFill>
                  <a:schemeClr val="bg1"/>
                </a:solidFill>
                <a:effectLst>
                  <a:outerShdw blurRad="38100" dist="38100" dir="2700000" algn="tl">
                    <a:srgbClr val="000000">
                      <a:alpha val="43137"/>
                    </a:srgbClr>
                  </a:outerShdw>
                </a:effectLst>
                <a:latin typeface="+mj-lt"/>
                <a:ea typeface="+mj-ea"/>
                <a:cs typeface="+mj-cs"/>
              </a:rPr>
              <a:t>THANK YOU</a:t>
            </a:r>
          </a:p>
        </p:txBody>
      </p:sp>
      <p:pic>
        <p:nvPicPr>
          <p:cNvPr id="8" name="Picture 7" descr="A person holding up his hand&#10;&#10;Description automatically generated">
            <a:extLst>
              <a:ext uri="{FF2B5EF4-FFF2-40B4-BE49-F238E27FC236}">
                <a16:creationId xmlns:a16="http://schemas.microsoft.com/office/drawing/2014/main" id="{06A83D9F-4D84-A50D-2A91-C8EB61717CC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955" r="12456" b="1"/>
          <a:stretch/>
        </p:blipFill>
        <p:spPr>
          <a:xfrm>
            <a:off x="20" y="2"/>
            <a:ext cx="3834650" cy="3333747"/>
          </a:xfrm>
          <a:custGeom>
            <a:avLst/>
            <a:gdLst/>
            <a:ahLst/>
            <a:cxnLst/>
            <a:rect l="l" t="t" r="r" b="b"/>
            <a:pathLst>
              <a:path w="3834670" h="3333747">
                <a:moveTo>
                  <a:pt x="0" y="0"/>
                </a:moveTo>
                <a:lnTo>
                  <a:pt x="3066495" y="0"/>
                </a:lnTo>
                <a:lnTo>
                  <a:pt x="3427241" y="1211943"/>
                </a:lnTo>
                <a:lnTo>
                  <a:pt x="3834670" y="3333747"/>
                </a:lnTo>
                <a:lnTo>
                  <a:pt x="0" y="3333747"/>
                </a:lnTo>
                <a:close/>
              </a:path>
            </a:pathLst>
          </a:custGeom>
        </p:spPr>
      </p:pic>
      <p:pic>
        <p:nvPicPr>
          <p:cNvPr id="5" name="Picture 4" descr="A person in a garment&#10;&#10;Description automatically generated">
            <a:extLst>
              <a:ext uri="{FF2B5EF4-FFF2-40B4-BE49-F238E27FC236}">
                <a16:creationId xmlns:a16="http://schemas.microsoft.com/office/drawing/2014/main" id="{09B89D0D-B2A7-CACF-6BC1-024869CA81F4}"/>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8996" r="24158"/>
          <a:stretch/>
        </p:blipFill>
        <p:spPr>
          <a:xfrm>
            <a:off x="1" y="3562350"/>
            <a:ext cx="3986041" cy="3295650"/>
          </a:xfrm>
          <a:custGeom>
            <a:avLst/>
            <a:gdLst/>
            <a:ahLst/>
            <a:cxnLst/>
            <a:rect l="l" t="t" r="r" b="b"/>
            <a:pathLst>
              <a:path w="3986041" h="3295650">
                <a:moveTo>
                  <a:pt x="3878566" y="0"/>
                </a:moveTo>
                <a:lnTo>
                  <a:pt x="3986041" y="559707"/>
                </a:lnTo>
                <a:lnTo>
                  <a:pt x="3751724" y="3295650"/>
                </a:lnTo>
                <a:lnTo>
                  <a:pt x="0" y="3295650"/>
                </a:lnTo>
                <a:lnTo>
                  <a:pt x="0" y="1"/>
                </a:lnTo>
                <a:close/>
              </a:path>
            </a:pathLst>
          </a:custGeom>
        </p:spPr>
      </p:pic>
      <p:grpSp>
        <p:nvGrpSpPr>
          <p:cNvPr id="32" name="Group 31">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a:effectLst>
            <a:outerShdw blurRad="381000" dist="152400" algn="ctr" rotWithShape="0">
              <a:srgbClr val="000000">
                <a:alpha val="10000"/>
              </a:srgbClr>
            </a:outerShdw>
          </a:effectLst>
        </p:grpSpPr>
        <p:sp>
          <p:nvSpPr>
            <p:cNvPr id="33" name="Freeform: Shape 32">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7">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Picture 6" descr="A red and black logo&#10;&#10;Description automatically generated">
            <a:extLst>
              <a:ext uri="{FF2B5EF4-FFF2-40B4-BE49-F238E27FC236}">
                <a16:creationId xmlns:a16="http://schemas.microsoft.com/office/drawing/2014/main" id="{FEC1ECC0-07EF-B896-6FC8-C570C22CD255}"/>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24829" r="29071" b="-1"/>
          <a:stretch/>
        </p:blipFill>
        <p:spPr>
          <a:xfrm>
            <a:off x="8240079" y="-1"/>
            <a:ext cx="3951921" cy="6858000"/>
          </a:xfrm>
          <a:custGeom>
            <a:avLst/>
            <a:gdLst/>
            <a:ahLst/>
            <a:cxnLst/>
            <a:rect l="l" t="t" r="r" b="b"/>
            <a:pathLst>
              <a:path w="3951921" h="6858000">
                <a:moveTo>
                  <a:pt x="224707" y="0"/>
                </a:moveTo>
                <a:lnTo>
                  <a:pt x="3951921" y="0"/>
                </a:lnTo>
                <a:lnTo>
                  <a:pt x="3951921" y="6858000"/>
                </a:lnTo>
                <a:lnTo>
                  <a:pt x="886146" y="6858000"/>
                </a:lnTo>
                <a:lnTo>
                  <a:pt x="558800" y="5721062"/>
                </a:lnTo>
                <a:lnTo>
                  <a:pt x="0" y="2712496"/>
                </a:lnTo>
                <a:close/>
              </a:path>
            </a:pathLst>
          </a:custGeom>
        </p:spPr>
      </p:pic>
      <p:grpSp>
        <p:nvGrpSpPr>
          <p:cNvPr id="28" name="Group 27">
            <a:extLst>
              <a:ext uri="{FF2B5EF4-FFF2-40B4-BE49-F238E27FC236}">
                <a16:creationId xmlns:a16="http://schemas.microsoft.com/office/drawing/2014/main" id="{57B65906-47BE-4CEA-9E50-301890FFE4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1339053" cy="6858000"/>
            <a:chOff x="2748588" y="0"/>
            <a:chExt cx="1339053" cy="6858000"/>
          </a:xfrm>
          <a:effectLst>
            <a:outerShdw blurRad="381000" dist="152400" dir="10800000" algn="ctr" rotWithShape="0">
              <a:srgbClr val="000000">
                <a:alpha val="10000"/>
              </a:srgbClr>
            </a:outerShdw>
          </a:effectLst>
        </p:grpSpPr>
        <p:sp>
          <p:nvSpPr>
            <p:cNvPr id="29" name="Freeform: Shape 28">
              <a:extLst>
                <a:ext uri="{FF2B5EF4-FFF2-40B4-BE49-F238E27FC236}">
                  <a16:creationId xmlns:a16="http://schemas.microsoft.com/office/drawing/2014/main" id="{E9C1A977-5AC1-49DC-B315-CAB53CF6F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2AEEAD2A-AA94-4108-8639-95E861AED1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7">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566376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347</TotalTime>
  <Words>1192</Words>
  <Application>Microsoft Office PowerPoint</Application>
  <PresentationFormat>Widescreen</PresentationFormat>
  <Paragraphs>211</Paragraphs>
  <Slides>20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Algerian</vt:lpstr>
      <vt:lpstr>Aptos</vt:lpstr>
      <vt:lpstr>Aptos Display</vt:lpstr>
      <vt:lpstr>Arial</vt:lpstr>
      <vt:lpstr>Calibri</vt:lpstr>
      <vt:lpstr>Symbol</vt:lpstr>
      <vt:lpstr>Office Theme</vt:lpstr>
      <vt:lpstr>AVATAR 3</vt:lpstr>
      <vt:lpstr>Overview</vt:lpstr>
      <vt:lpstr>Overview</vt:lpstr>
      <vt:lpstr>Overview</vt:lpstr>
      <vt:lpstr>Talent Overview</vt:lpstr>
      <vt:lpstr>Talent Overview</vt:lpstr>
      <vt:lpstr>Talent Overview</vt:lpstr>
      <vt:lpstr>Marketing Research</vt:lpstr>
      <vt:lpstr>Marketing Research</vt:lpstr>
      <vt:lpstr>Phased Marketing Strategy</vt:lpstr>
      <vt:lpstr>Phased Marketing Strategy</vt:lpstr>
      <vt:lpstr>Owned Platform/Content Rec’s</vt:lpstr>
      <vt:lpstr>Owned Platform /Content Rec’s</vt:lpstr>
      <vt:lpstr>Owned Platform/Owned Rec’s</vt:lpstr>
      <vt:lpstr>Owned Platform/Owned Rec’s</vt:lpstr>
      <vt:lpstr>Earned &amp; Paid Media Rec’s</vt:lpstr>
      <vt:lpstr>Earned &amp; Paid Media Rec’s</vt:lpstr>
      <vt:lpstr>Earned &amp; Paid Media Rec’s</vt:lpstr>
      <vt:lpstr>Activation Calendar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AVATAR 3</dc:title>
  <dc:creator>Spencer P</dc:creator>
  <cp:lastModifiedBy>Spencer P</cp:lastModifiedBy>
  <cp:revision>7</cp:revision>
  <dcterms:created xsi:type="dcterms:W3CDTF">2024-04-26T19:10:48Z</dcterms:created>
  <dcterms:modified xsi:type="dcterms:W3CDTF">2024-05-01T06:00:58Z</dcterms:modified>
</cp:coreProperties>
</file>